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07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53" autoAdjust="0"/>
    <p:restoredTop sz="94660"/>
  </p:normalViewPr>
  <p:slideViewPr>
    <p:cSldViewPr snapToGrid="0">
      <p:cViewPr>
        <p:scale>
          <a:sx n="70" d="100"/>
          <a:sy n="70" d="100"/>
        </p:scale>
        <p:origin x="-750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40E9-D862-4995-AD4B-6BD1AB030D61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BD63-28B7-43ED-9BBC-E29659AD0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124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40E9-D862-4995-AD4B-6BD1AB030D61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BD63-28B7-43ED-9BBC-E29659AD0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88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40E9-D862-4995-AD4B-6BD1AB030D61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BD63-28B7-43ED-9BBC-E29659AD0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844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40E9-D862-4995-AD4B-6BD1AB030D61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BD63-28B7-43ED-9BBC-E29659AD0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820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40E9-D862-4995-AD4B-6BD1AB030D61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BD63-28B7-43ED-9BBC-E29659AD0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33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40E9-D862-4995-AD4B-6BD1AB030D61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BD63-28B7-43ED-9BBC-E29659AD0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33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40E9-D862-4995-AD4B-6BD1AB030D61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BD63-28B7-43ED-9BBC-E29659AD0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703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40E9-D862-4995-AD4B-6BD1AB030D61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BD63-28B7-43ED-9BBC-E29659AD0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163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40E9-D862-4995-AD4B-6BD1AB030D61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BD63-28B7-43ED-9BBC-E29659AD0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87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40E9-D862-4995-AD4B-6BD1AB030D61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BD63-28B7-43ED-9BBC-E29659AD0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526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40E9-D862-4995-AD4B-6BD1AB030D61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BD63-28B7-43ED-9BBC-E29659AD0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859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29000">
              <a:srgbClr val="FFFF00"/>
            </a:gs>
            <a:gs pos="100000">
              <a:schemeClr val="bg1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740E9-D862-4995-AD4B-6BD1AB030D61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ABD63-28B7-43ED-9BBC-E29659AD0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8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2" Type="http://schemas.openxmlformats.org/officeDocument/2006/relationships/hyperlink" Target="https://whiterosemaths.com/homelearning/year-3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s://www.bbc.co.uk/bitesize/tags/zmyxxyc/year-3-lessons/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odmiles.com/" TargetMode="External"/><Relationship Id="rId2" Type="http://schemas.openxmlformats.org/officeDocument/2006/relationships/hyperlink" Target="https://www.bbc.co.uk/bitesize/articles/zhtyvk7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https://www.bbc.co.uk/bitesize/articles/zjjx6v4" TargetMode="External"/><Relationship Id="rId4" Type="http://schemas.openxmlformats.org/officeDocument/2006/relationships/hyperlink" Target="https://www.vam.ac.uk/articles/art-deco-clarice-clif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64B31AA-7163-4D46-8442-A7E0126BE9D4}"/>
              </a:ext>
            </a:extLst>
          </p:cNvPr>
          <p:cNvSpPr txBox="1"/>
          <p:nvPr/>
        </p:nvSpPr>
        <p:spPr>
          <a:xfrm>
            <a:off x="2120294" y="295117"/>
            <a:ext cx="77525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u="sng" dirty="0">
                <a:latin typeface="Twinkl Cursive Looped" panose="02000000000000000000" pitchFamily="2" charset="0"/>
              </a:rPr>
              <a:t>Year </a:t>
            </a:r>
            <a:r>
              <a:rPr lang="en-GB" sz="3600" b="1" u="sng" dirty="0" smtClean="0">
                <a:latin typeface="Twinkl Cursive Looped" panose="02000000000000000000" pitchFamily="2" charset="0"/>
              </a:rPr>
              <a:t>3 - Home </a:t>
            </a:r>
            <a:r>
              <a:rPr lang="en-GB" sz="3600" b="1" u="sng" dirty="0">
                <a:latin typeface="Twinkl Cursive Looped" panose="02000000000000000000" pitchFamily="2" charset="0"/>
              </a:rPr>
              <a:t>Learning Activities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111919A-EA87-46E1-9B82-91F59C32FA85}"/>
              </a:ext>
            </a:extLst>
          </p:cNvPr>
          <p:cNvSpPr txBox="1"/>
          <p:nvPr/>
        </p:nvSpPr>
        <p:spPr>
          <a:xfrm>
            <a:off x="7920925" y="1338618"/>
            <a:ext cx="3903783" cy="440120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latin typeface="Twinkl Cursive Looped" panose="02000000000000000000" pitchFamily="2" charset="0"/>
              </a:rPr>
              <a:t>Maths</a:t>
            </a:r>
          </a:p>
          <a:p>
            <a:pPr algn="ctr"/>
            <a:r>
              <a:rPr lang="en-GB" sz="1600" dirty="0" smtClean="0">
                <a:latin typeface="Twinkl Cursive Looped" panose="02000000000000000000" pitchFamily="2" charset="0"/>
              </a:rPr>
              <a:t>Please use this link and follow </a:t>
            </a:r>
            <a:r>
              <a:rPr lang="en-GB" sz="1600" dirty="0">
                <a:latin typeface="Twinkl Cursive Looped" panose="02000000000000000000" pitchFamily="2" charset="0"/>
              </a:rPr>
              <a:t>the daily lessons for weeks 1 and 2 </a:t>
            </a:r>
            <a:r>
              <a:rPr lang="en-GB" sz="1600" dirty="0">
                <a:latin typeface="Twinkl Cursive Looped" panose="02000000000000000000" pitchFamily="2" charset="0"/>
                <a:hlinkClick r:id="rId2"/>
              </a:rPr>
              <a:t>https://whiterosemaths.com/homelearning/year-3</a:t>
            </a:r>
            <a:r>
              <a:rPr lang="en-GB" sz="1600" dirty="0" smtClean="0">
                <a:latin typeface="Twinkl Cursive Looped" panose="02000000000000000000" pitchFamily="2" charset="0"/>
                <a:hlinkClick r:id="rId2"/>
              </a:rPr>
              <a:t>/</a:t>
            </a:r>
            <a:r>
              <a:rPr lang="en-GB" sz="1600" dirty="0" smtClean="0">
                <a:latin typeface="Twinkl Cursive Looped" panose="02000000000000000000" pitchFamily="2" charset="0"/>
              </a:rPr>
              <a:t>  </a:t>
            </a:r>
          </a:p>
          <a:p>
            <a:pPr algn="ctr"/>
            <a:endParaRPr lang="en-GB" sz="1600" dirty="0">
              <a:latin typeface="Twinkl Cursive Looped" panose="02000000000000000000" pitchFamily="2" charset="0"/>
            </a:endParaRPr>
          </a:p>
          <a:p>
            <a:pPr algn="ctr"/>
            <a:r>
              <a:rPr lang="en-GB" sz="1600" dirty="0" smtClean="0">
                <a:latin typeface="Twinkl Cursive Looped" panose="02000000000000000000" pitchFamily="2" charset="0"/>
              </a:rPr>
              <a:t>It is really important to keep practising our times tables, especially 3, 4 and 8. Here is a class favourite game, can you play against your family?</a:t>
            </a:r>
          </a:p>
          <a:p>
            <a:pPr algn="ctr"/>
            <a:r>
              <a:rPr lang="en-GB" sz="1600" dirty="0">
                <a:latin typeface="Twinkl Cursive Looped" panose="02000000000000000000" pitchFamily="2" charset="0"/>
                <a:hlinkClick r:id="rId3"/>
              </a:rPr>
              <a:t>https://</a:t>
            </a:r>
            <a:r>
              <a:rPr lang="en-GB" sz="1600" dirty="0" smtClean="0">
                <a:latin typeface="Twinkl Cursive Looped" panose="02000000000000000000" pitchFamily="2" charset="0"/>
                <a:hlinkClick r:id="rId3"/>
              </a:rPr>
              <a:t>www.topmarks.co.uk/maths-games/hit-the-button</a:t>
            </a:r>
            <a:r>
              <a:rPr lang="en-GB" sz="1600" dirty="0" smtClean="0">
                <a:latin typeface="Twinkl Cursive Looped" panose="02000000000000000000" pitchFamily="2" charset="0"/>
              </a:rPr>
              <a:t> </a:t>
            </a:r>
          </a:p>
          <a:p>
            <a:r>
              <a:rPr lang="en-GB" sz="1600" b="1" dirty="0" smtClean="0">
                <a:latin typeface="Twinkl Cursive Looped" panose="02000000000000000000" pitchFamily="2" charset="0"/>
              </a:rPr>
              <a:t>Weekly challenge:</a:t>
            </a:r>
            <a:r>
              <a:rPr lang="en-GB" sz="1600" dirty="0" smtClean="0">
                <a:latin typeface="Twinkl Cursive Looped" panose="02000000000000000000" pitchFamily="2" charset="0"/>
              </a:rPr>
              <a:t> Use this link to learn about </a:t>
            </a:r>
            <a:r>
              <a:rPr lang="en-GB" sz="1600" dirty="0" smtClean="0">
                <a:latin typeface="Twinkl Cursive Looped" panose="02000000000000000000" pitchFamily="2" charset="0"/>
              </a:rPr>
              <a:t>acute and obtuse angles and complete the activities.</a:t>
            </a:r>
            <a:endParaRPr lang="en-GB" sz="1600" dirty="0" smtClean="0">
              <a:latin typeface="Twinkl Cursive Looped" panose="02000000000000000000" pitchFamily="2" charset="0"/>
            </a:endParaRPr>
          </a:p>
          <a:p>
            <a:r>
              <a:rPr lang="en-GB" sz="1600" u="sng" dirty="0"/>
              <a:t>https://www.bbc.co.uk/bitesize/topics/zb6tyrd/articles/zg68k7h</a:t>
            </a:r>
            <a:endParaRPr lang="en-GB" sz="1600" dirty="0">
              <a:latin typeface="Twinkl Cursive Looped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7A72EFFA-7A9D-4B28-95D6-9C15BEE00C17}"/>
              </a:ext>
            </a:extLst>
          </p:cNvPr>
          <p:cNvSpPr txBox="1"/>
          <p:nvPr/>
        </p:nvSpPr>
        <p:spPr>
          <a:xfrm>
            <a:off x="300668" y="1328748"/>
            <a:ext cx="3837578" cy="440120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latin typeface="Twinkl Cursive Looped" panose="02000000000000000000" pitchFamily="2" charset="0"/>
              </a:rPr>
              <a:t>English</a:t>
            </a:r>
          </a:p>
          <a:p>
            <a:pPr algn="ctr"/>
            <a:r>
              <a:rPr lang="en-GB" sz="1600" dirty="0" smtClean="0">
                <a:latin typeface="Twinkl Cursive Looped" panose="02000000000000000000" pitchFamily="2" charset="0"/>
              </a:rPr>
              <a:t>Please follow this link for daily reading and writing activities.</a:t>
            </a:r>
            <a:endParaRPr lang="en-GB" sz="1600" b="1" u="sng" dirty="0" smtClean="0">
              <a:latin typeface="Twinkl Cursive Looped" panose="02000000000000000000" pitchFamily="2" charset="0"/>
            </a:endParaRPr>
          </a:p>
          <a:p>
            <a:pPr algn="ctr"/>
            <a:r>
              <a:rPr lang="en-GB" sz="1600" dirty="0">
                <a:latin typeface="Twinkl Cursive Looped" panose="02000000000000000000" pitchFamily="2" charset="0"/>
                <a:hlinkClick r:id="rId4"/>
              </a:rPr>
              <a:t>https</a:t>
            </a:r>
            <a:r>
              <a:rPr lang="en-GB" sz="1600" u="sng" dirty="0">
                <a:latin typeface="Twinkl Cursive Looped" panose="02000000000000000000" pitchFamily="2" charset="0"/>
                <a:hlinkClick r:id="rId4"/>
              </a:rPr>
              <a:t>://</a:t>
            </a:r>
            <a:r>
              <a:rPr lang="en-GB" sz="1600" u="sng" dirty="0" smtClean="0">
                <a:latin typeface="Twinkl Cursive Looped" panose="02000000000000000000" pitchFamily="2" charset="0"/>
                <a:hlinkClick r:id="rId4"/>
              </a:rPr>
              <a:t>www.bbc.co.uk/bitesize/tags/zmyxxyc/year-3-lessons/1</a:t>
            </a:r>
            <a:r>
              <a:rPr lang="en-GB" sz="1600" u="sng" dirty="0" smtClean="0">
                <a:latin typeface="Twinkl Cursive Looped" panose="02000000000000000000" pitchFamily="2" charset="0"/>
              </a:rPr>
              <a:t> </a:t>
            </a:r>
          </a:p>
          <a:p>
            <a:endParaRPr lang="en-GB" sz="1600" b="1" dirty="0">
              <a:latin typeface="Twinkl Cursive Looped" panose="02000000000000000000" pitchFamily="2" charset="0"/>
            </a:endParaRPr>
          </a:p>
          <a:p>
            <a:r>
              <a:rPr lang="en-GB" sz="1600" b="1" dirty="0" smtClean="0">
                <a:latin typeface="Twinkl Cursive Looped" panose="02000000000000000000" pitchFamily="2" charset="0"/>
              </a:rPr>
              <a:t>Weekly challenge: </a:t>
            </a:r>
            <a:r>
              <a:rPr lang="en-GB" sz="1600" dirty="0" smtClean="0">
                <a:latin typeface="Twinkl Cursive Looped" panose="02000000000000000000" pitchFamily="2" charset="0"/>
              </a:rPr>
              <a:t>Think about a memory that makes you happy, maybe a day that you had lots of fun. </a:t>
            </a:r>
            <a:r>
              <a:rPr lang="en-GB" sz="1600" dirty="0" smtClean="0">
                <a:latin typeface="Twinkl Cursive Looped" panose="02000000000000000000" pitchFamily="2" charset="0"/>
              </a:rPr>
              <a:t>It might have been a sleepover with friends, a football match or playing at home with your family. Write a few sentences about this in the past tense (it has already happened). Next, try to write about the same day but in the present tense (it is happening now).</a:t>
            </a:r>
            <a:endParaRPr lang="en-GB" sz="1600" dirty="0"/>
          </a:p>
          <a:p>
            <a:endParaRPr lang="en-GB" sz="1600" b="1" dirty="0">
              <a:latin typeface="Twinkl Cursive Looped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A72EFFA-7A9D-4B28-95D6-9C15BEE00C17}"/>
              </a:ext>
            </a:extLst>
          </p:cNvPr>
          <p:cNvSpPr txBox="1"/>
          <p:nvPr/>
        </p:nvSpPr>
        <p:spPr>
          <a:xfrm>
            <a:off x="4411444" y="1000064"/>
            <a:ext cx="3193775" cy="538609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Twinkl Cursive Looped" panose="02000000000000000000" pitchFamily="2" charset="0"/>
              </a:rPr>
              <a:t>Hi year 3, </a:t>
            </a:r>
          </a:p>
          <a:p>
            <a:pPr algn="ctr"/>
            <a:endParaRPr lang="en-GB" sz="2000" dirty="0" smtClean="0">
              <a:latin typeface="Twinkl Cursive Looped" panose="02000000000000000000" pitchFamily="2" charset="0"/>
            </a:endParaRPr>
          </a:p>
          <a:p>
            <a:pPr algn="ctr"/>
            <a:r>
              <a:rPr lang="en-GB" sz="2000" dirty="0" smtClean="0">
                <a:latin typeface="Twinkl Cursive Looped" panose="02000000000000000000" pitchFamily="2" charset="0"/>
              </a:rPr>
              <a:t>Here are some activities to keep you busy while you are at home. Some will be practising things we have already learned about and others are new. </a:t>
            </a:r>
          </a:p>
          <a:p>
            <a:pPr algn="ctr"/>
            <a:r>
              <a:rPr lang="en-GB" sz="2000" dirty="0" smtClean="0">
                <a:latin typeface="Twinkl Cursive Looped" panose="02000000000000000000" pitchFamily="2" charset="0"/>
              </a:rPr>
              <a:t/>
            </a:r>
            <a:br>
              <a:rPr lang="en-GB" sz="2000" dirty="0" smtClean="0">
                <a:latin typeface="Twinkl Cursive Looped" panose="02000000000000000000" pitchFamily="2" charset="0"/>
              </a:rPr>
            </a:br>
            <a:r>
              <a:rPr lang="en-GB" sz="2000" dirty="0" smtClean="0">
                <a:latin typeface="Twinkl Cursive Looped" panose="02000000000000000000" pitchFamily="2" charset="0"/>
              </a:rPr>
              <a:t>Most importantly, stay happy and healthy. We can’t wait to see you.</a:t>
            </a:r>
          </a:p>
          <a:p>
            <a:pPr algn="ctr"/>
            <a:endParaRPr lang="en-GB" sz="2000" dirty="0" smtClean="0">
              <a:latin typeface="Twinkl Cursive Looped" panose="02000000000000000000" pitchFamily="2" charset="0"/>
            </a:endParaRPr>
          </a:p>
          <a:p>
            <a:pPr algn="ctr"/>
            <a:r>
              <a:rPr lang="en-GB" sz="2000" b="1" dirty="0" smtClean="0">
                <a:latin typeface="Twinkl Cursive Looped" panose="02000000000000000000" pitchFamily="2" charset="0"/>
              </a:rPr>
              <a:t>We miss you,</a:t>
            </a:r>
          </a:p>
          <a:p>
            <a:pPr algn="ctr"/>
            <a:r>
              <a:rPr lang="en-GB" sz="2000" dirty="0" smtClean="0">
                <a:latin typeface="Twinkl Cursive Looped" panose="02000000000000000000" pitchFamily="2" charset="0"/>
              </a:rPr>
              <a:t>Miss Lehan and Miss Casey x</a:t>
            </a:r>
          </a:p>
          <a:p>
            <a:pPr algn="ctr"/>
            <a:endParaRPr lang="en-GB" sz="2400" b="1" u="sng" dirty="0">
              <a:latin typeface="Twinkl Cursive Looped" panose="02000000000000000000" pitchFamily="2" charset="0"/>
            </a:endParaRPr>
          </a:p>
        </p:txBody>
      </p:sp>
      <p:pic>
        <p:nvPicPr>
          <p:cNvPr id="8" name="Picture 3" descr="C:\Users\User\AppData\Local\Microsoft\Windows\INetCache\IE\QOM94LNY\vector-rainbow-in-the-clouds-prev-by-dragonart[1]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09" r="16291"/>
          <a:stretch/>
        </p:blipFill>
        <p:spPr bwMode="auto">
          <a:xfrm>
            <a:off x="1" y="5991367"/>
            <a:ext cx="1610436" cy="876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User\AppData\Local\Microsoft\Windows\INetCache\IE\QOM94LNY\vector-rainbow-in-the-clouds-prev-by-dragonart[1]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0" t="10509" r="16291"/>
          <a:stretch/>
        </p:blipFill>
        <p:spPr bwMode="auto">
          <a:xfrm>
            <a:off x="11054687" y="6167396"/>
            <a:ext cx="1137312" cy="690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0116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A279802-A0FE-48ED-B254-B4665C1F96F1}"/>
              </a:ext>
            </a:extLst>
          </p:cNvPr>
          <p:cNvSpPr txBox="1"/>
          <p:nvPr/>
        </p:nvSpPr>
        <p:spPr>
          <a:xfrm>
            <a:off x="4634306" y="342861"/>
            <a:ext cx="2769705" cy="62786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Twinkl Cursive Looped" panose="02000000000000000000" pitchFamily="2" charset="0"/>
              </a:rPr>
              <a:t>Geography</a:t>
            </a:r>
          </a:p>
          <a:p>
            <a:pPr algn="ctr"/>
            <a:r>
              <a:rPr lang="en-GB" dirty="0" smtClean="0">
                <a:latin typeface="Twinkl Cursive Looped" panose="02000000000000000000" pitchFamily="2" charset="0"/>
              </a:rPr>
              <a:t>Use this link to help you become more confident using a map and a compass. </a:t>
            </a:r>
          </a:p>
          <a:p>
            <a:pPr algn="ctr"/>
            <a:r>
              <a:rPr lang="en-GB" u="sng" dirty="0">
                <a:hlinkClick r:id="rId2"/>
              </a:rPr>
              <a:t>https://www.bbc.co.uk/bitesize/articles/zhtyvk7</a:t>
            </a:r>
            <a:endParaRPr lang="en-GB" dirty="0" smtClean="0">
              <a:latin typeface="Twinkl Cursive Looped" panose="02000000000000000000" pitchFamily="2" charset="0"/>
            </a:endParaRPr>
          </a:p>
          <a:p>
            <a:pPr algn="ctr"/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b="1" dirty="0" smtClean="0">
                <a:latin typeface="Twinkl Cursive Looped" panose="02000000000000000000" pitchFamily="2" charset="0"/>
              </a:rPr>
              <a:t>Challenge</a:t>
            </a:r>
            <a:r>
              <a:rPr lang="en-GB" dirty="0" smtClean="0">
                <a:latin typeface="Twinkl Cursive Looped" panose="02000000000000000000" pitchFamily="2" charset="0"/>
              </a:rPr>
              <a:t>: Can you remember what food miles are? Choose five different types of food from your kitchen and find out:</a:t>
            </a:r>
          </a:p>
          <a:p>
            <a:pPr marL="457200" indent="-457200">
              <a:buAutoNum type="arabicParenR"/>
            </a:pPr>
            <a:r>
              <a:rPr lang="en-GB" dirty="0" smtClean="0">
                <a:latin typeface="Twinkl Cursive Looped" panose="02000000000000000000" pitchFamily="2" charset="0"/>
              </a:rPr>
              <a:t>Did we import them?</a:t>
            </a:r>
          </a:p>
          <a:p>
            <a:pPr marL="457200" indent="-457200">
              <a:buAutoNum type="arabicParenR"/>
            </a:pPr>
            <a:r>
              <a:rPr lang="en-GB" dirty="0" smtClean="0">
                <a:latin typeface="Twinkl Cursive Looped" panose="02000000000000000000" pitchFamily="2" charset="0"/>
              </a:rPr>
              <a:t>Where did we import them from?</a:t>
            </a:r>
          </a:p>
          <a:p>
            <a:pPr marL="457200" indent="-457200">
              <a:buAutoNum type="arabicParenR"/>
            </a:pPr>
            <a:r>
              <a:rPr lang="en-GB" dirty="0">
                <a:latin typeface="Twinkl Cursive Looped" panose="02000000000000000000" pitchFamily="2" charset="0"/>
              </a:rPr>
              <a:t>H</a:t>
            </a:r>
            <a:r>
              <a:rPr lang="en-GB" dirty="0" smtClean="0">
                <a:latin typeface="Twinkl Cursive Looped" panose="02000000000000000000" pitchFamily="2" charset="0"/>
              </a:rPr>
              <a:t>ow many food miles did they travel?</a:t>
            </a:r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 smtClean="0">
                <a:latin typeface="Twinkl Cursive Looped" panose="02000000000000000000" pitchFamily="2" charset="0"/>
                <a:hlinkClick r:id="rId3"/>
              </a:rPr>
              <a:t>https</a:t>
            </a:r>
            <a:r>
              <a:rPr lang="en-GB" dirty="0">
                <a:latin typeface="Twinkl Cursive Looped" panose="02000000000000000000" pitchFamily="2" charset="0"/>
                <a:hlinkClick r:id="rId3"/>
              </a:rPr>
              <a:t>://www.foodmiles.com</a:t>
            </a:r>
            <a:r>
              <a:rPr lang="en-GB" dirty="0" smtClean="0">
                <a:latin typeface="Twinkl Cursive Looped" panose="02000000000000000000" pitchFamily="2" charset="0"/>
                <a:hlinkClick r:id="rId3"/>
              </a:rPr>
              <a:t>/</a:t>
            </a:r>
            <a:r>
              <a:rPr lang="en-GB" dirty="0" smtClean="0">
                <a:latin typeface="Twinkl Cursive Looped" panose="02000000000000000000" pitchFamily="2" charset="0"/>
              </a:rPr>
              <a:t> </a:t>
            </a:r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7B22B11-B272-4AD6-A479-C407E2774F9D}"/>
              </a:ext>
            </a:extLst>
          </p:cNvPr>
          <p:cNvSpPr txBox="1"/>
          <p:nvPr/>
        </p:nvSpPr>
        <p:spPr>
          <a:xfrm>
            <a:off x="8243248" y="957010"/>
            <a:ext cx="3174481" cy="40010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>
                <a:latin typeface="Twinkl Cursive Looped" panose="02000000000000000000" pitchFamily="2" charset="0"/>
              </a:rPr>
              <a:t>Art</a:t>
            </a:r>
          </a:p>
          <a:p>
            <a:pPr algn="ctr"/>
            <a:r>
              <a:rPr lang="en-GB" dirty="0" smtClean="0">
                <a:latin typeface="Twinkl Cursive Looped" panose="02000000000000000000" pitchFamily="2" charset="0"/>
              </a:rPr>
              <a:t>We have been learning about Clarice Cliff.  This link has some of  her most famous art work</a:t>
            </a:r>
          </a:p>
          <a:p>
            <a:pPr algn="ctr"/>
            <a:r>
              <a:rPr lang="en-GB" dirty="0">
                <a:latin typeface="Twinkl Cursive Looped" panose="02000000000000000000" pitchFamily="2" charset="0"/>
                <a:hlinkClick r:id="rId4"/>
              </a:rPr>
              <a:t>https://</a:t>
            </a:r>
            <a:r>
              <a:rPr lang="en-GB" dirty="0" smtClean="0">
                <a:latin typeface="Twinkl Cursive Looped" panose="02000000000000000000" pitchFamily="2" charset="0"/>
                <a:hlinkClick r:id="rId4"/>
              </a:rPr>
              <a:t>www.vam.ac.uk/articles/art-deco-clarice-cliff</a:t>
            </a:r>
            <a:r>
              <a:rPr lang="en-GB" dirty="0" smtClean="0">
                <a:latin typeface="Twinkl Cursive Looped" panose="02000000000000000000" pitchFamily="2" charset="0"/>
              </a:rPr>
              <a:t> </a:t>
            </a:r>
            <a:endParaRPr lang="en-GB" dirty="0">
              <a:latin typeface="Twinkl Cursive Looped" panose="02000000000000000000" pitchFamily="2" charset="0"/>
            </a:endParaRPr>
          </a:p>
          <a:p>
            <a:pPr algn="ctr"/>
            <a:endParaRPr lang="en-GB" dirty="0" smtClean="0">
              <a:latin typeface="Twinkl Cursive Looped" panose="02000000000000000000" pitchFamily="2" charset="0"/>
            </a:endParaRPr>
          </a:p>
          <a:p>
            <a:pPr algn="ctr"/>
            <a:r>
              <a:rPr lang="en-GB" b="1" dirty="0" smtClean="0">
                <a:latin typeface="Twinkl Cursive Looped" panose="02000000000000000000" pitchFamily="2" charset="0"/>
              </a:rPr>
              <a:t>Challenge: </a:t>
            </a:r>
            <a:r>
              <a:rPr lang="en-GB" dirty="0" smtClean="0">
                <a:latin typeface="Twinkl Cursive Looped" panose="02000000000000000000" pitchFamily="2" charset="0"/>
              </a:rPr>
              <a:t>Choose your favourite and create your own version of this. It could be a drawing, a painting or however you would like to make it. </a:t>
            </a:r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C0BA68F7-4375-44FF-929D-B0B35ABC0E4E}"/>
              </a:ext>
            </a:extLst>
          </p:cNvPr>
          <p:cNvSpPr txBox="1"/>
          <p:nvPr/>
        </p:nvSpPr>
        <p:spPr>
          <a:xfrm>
            <a:off x="600500" y="957010"/>
            <a:ext cx="3207225" cy="37856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Twinkl Cursive Looped" panose="02000000000000000000" pitchFamily="2" charset="0"/>
              </a:rPr>
              <a:t>Science </a:t>
            </a:r>
          </a:p>
          <a:p>
            <a:pPr algn="ctr"/>
            <a:r>
              <a:rPr lang="en-GB" dirty="0">
                <a:latin typeface="Twinkl Cursive Looped" panose="02000000000000000000" pitchFamily="2" charset="0"/>
              </a:rPr>
              <a:t>Our Science topic this half term is </a:t>
            </a:r>
            <a:r>
              <a:rPr lang="en-GB" dirty="0" smtClean="0">
                <a:latin typeface="Twinkl Cursive Looped" panose="02000000000000000000" pitchFamily="2" charset="0"/>
              </a:rPr>
              <a:t>light and dark. </a:t>
            </a:r>
          </a:p>
          <a:p>
            <a:pPr algn="ctr"/>
            <a:r>
              <a:rPr lang="en-GB" dirty="0" smtClean="0">
                <a:latin typeface="Twinkl Cursive Looped" panose="02000000000000000000" pitchFamily="2" charset="0"/>
              </a:rPr>
              <a:t>Use this link to help you get started.</a:t>
            </a:r>
          </a:p>
          <a:p>
            <a:pPr algn="ctr"/>
            <a:endParaRPr lang="en-GB" dirty="0" smtClean="0">
              <a:latin typeface="Twinkl Cursive Looped" panose="02000000000000000000" pitchFamily="2" charset="0"/>
            </a:endParaRPr>
          </a:p>
          <a:p>
            <a:pPr algn="ctr"/>
            <a:r>
              <a:rPr lang="en-GB" u="sng" dirty="0">
                <a:hlinkClick r:id="rId5"/>
              </a:rPr>
              <a:t>https://</a:t>
            </a:r>
            <a:r>
              <a:rPr lang="en-GB" u="sng" dirty="0" smtClean="0">
                <a:hlinkClick r:id="rId5"/>
              </a:rPr>
              <a:t>www.bbc.co.uk/bitesize/articles/zjjx6v4</a:t>
            </a:r>
            <a:endParaRPr lang="en-GB" u="sng" dirty="0" smtClean="0"/>
          </a:p>
          <a:p>
            <a:pPr algn="ctr"/>
            <a:endParaRPr lang="en-GB" dirty="0">
              <a:latin typeface="Twinkl Cursive Looped" panose="02000000000000000000" pitchFamily="2" charset="0"/>
            </a:endParaRPr>
          </a:p>
          <a:p>
            <a:pPr algn="ctr"/>
            <a:r>
              <a:rPr lang="en-GB" b="1" dirty="0" smtClean="0">
                <a:latin typeface="Twinkl Cursive Looped" panose="02000000000000000000" pitchFamily="2" charset="0"/>
              </a:rPr>
              <a:t>Challenge: </a:t>
            </a:r>
            <a:r>
              <a:rPr lang="en-GB" dirty="0" smtClean="0">
                <a:latin typeface="Twinkl Cursive Looped" panose="02000000000000000000" pitchFamily="2" charset="0"/>
              </a:rPr>
              <a:t>Can you create a poster showing all the different light sources you can find at home?</a:t>
            </a:r>
            <a:endParaRPr lang="en-GB" dirty="0">
              <a:latin typeface="Twinkl Cursive Looped" panose="02000000000000000000" pitchFamily="2" charset="0"/>
            </a:endParaRPr>
          </a:p>
        </p:txBody>
      </p:sp>
      <p:pic>
        <p:nvPicPr>
          <p:cNvPr id="1027" name="Picture 3" descr="C:\Users\User\AppData\Local\Microsoft\Windows\INetCache\IE\QOM94LNY\vector-rainbow-in-the-clouds-prev-by-dragonart[1]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09" r="16291"/>
          <a:stretch/>
        </p:blipFill>
        <p:spPr bwMode="auto">
          <a:xfrm>
            <a:off x="1" y="5991367"/>
            <a:ext cx="1610436" cy="876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User\AppData\Local\Microsoft\Windows\INetCache\IE\QOM94LNY\vector-rainbow-in-the-clouds-prev-by-dragonart[1]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50" t="10509" r="16291"/>
          <a:stretch/>
        </p:blipFill>
        <p:spPr bwMode="auto">
          <a:xfrm>
            <a:off x="10631606" y="5991367"/>
            <a:ext cx="1367052" cy="876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3369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369</Words>
  <Application>Microsoft Office PowerPoint</Application>
  <PresentationFormat>Custom</PresentationFormat>
  <Paragraphs>41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Lehan</dc:creator>
  <cp:lastModifiedBy>User</cp:lastModifiedBy>
  <cp:revision>12</cp:revision>
  <dcterms:created xsi:type="dcterms:W3CDTF">2020-04-24T12:19:54Z</dcterms:created>
  <dcterms:modified xsi:type="dcterms:W3CDTF">2020-05-01T12:32:42Z</dcterms:modified>
</cp:coreProperties>
</file>