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07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94660"/>
  </p:normalViewPr>
  <p:slideViewPr>
    <p:cSldViewPr snapToGrid="0">
      <p:cViewPr>
        <p:scale>
          <a:sx n="70" d="100"/>
          <a:sy n="70" d="100"/>
        </p:scale>
        <p:origin x="-750"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41740E9-D862-4995-AD4B-6BD1AB030D61}" type="datetimeFigureOut">
              <a:rPr lang="en-GB" smtClean="0"/>
              <a:t>12/06/2020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1465124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1740E9-D862-4995-AD4B-6BD1AB030D61}" type="datetimeFigureOut">
              <a:rPr lang="en-GB" smtClean="0"/>
              <a:t>12/06/2020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2372884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41"/>
            <a:ext cx="36576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12800" y="27464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1740E9-D862-4995-AD4B-6BD1AB030D61}" type="datetimeFigureOut">
              <a:rPr lang="en-GB" smtClean="0"/>
              <a:t>12/06/2020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1065844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1740E9-D862-4995-AD4B-6BD1AB030D61}" type="datetimeFigureOut">
              <a:rPr lang="en-GB" smtClean="0"/>
              <a:t>12/06/2020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1878820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1740E9-D862-4995-AD4B-6BD1AB030D61}" type="datetimeFigureOut">
              <a:rPr lang="en-GB" smtClean="0"/>
              <a:t>12/06/2020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400333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41740E9-D862-4995-AD4B-6BD1AB030D61}" type="datetimeFigureOut">
              <a:rPr lang="en-GB" smtClean="0"/>
              <a:t>12/06/2020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331733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41740E9-D862-4995-AD4B-6BD1AB030D61}" type="datetimeFigureOut">
              <a:rPr lang="en-GB" smtClean="0"/>
              <a:t>12/06/2020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2143703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41740E9-D862-4995-AD4B-6BD1AB030D61}" type="datetimeFigureOut">
              <a:rPr lang="en-GB" smtClean="0"/>
              <a:t>12/06/2020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1150163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1740E9-D862-4995-AD4B-6BD1AB030D61}" type="datetimeFigureOut">
              <a:rPr lang="en-GB" smtClean="0"/>
              <a:t>12/06/2020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3691875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1740E9-D862-4995-AD4B-6BD1AB030D61}" type="datetimeFigureOut">
              <a:rPr lang="en-GB" smtClean="0"/>
              <a:t>12/06/2020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1777526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1740E9-D862-4995-AD4B-6BD1AB030D61}" type="datetimeFigureOut">
              <a:rPr lang="en-GB" smtClean="0"/>
              <a:t>12/06/2020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3097859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C000"/>
            </a:gs>
            <a:gs pos="29000">
              <a:srgbClr val="FFFF00"/>
            </a:gs>
            <a:gs pos="100000">
              <a:schemeClr val="bg1"/>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1740E9-D862-4995-AD4B-6BD1AB030D61}" type="datetimeFigureOut">
              <a:rPr lang="en-GB" smtClean="0"/>
              <a:t>12/06/2020</a:t>
            </a:fld>
            <a:endParaRPr lang="en-GB"/>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ABD63-28B7-43ED-9BBC-E29659AD02CE}" type="slidenum">
              <a:rPr lang="en-GB" smtClean="0"/>
              <a:t>‹#›</a:t>
            </a:fld>
            <a:endParaRPr lang="en-GB"/>
          </a:p>
        </p:txBody>
      </p:sp>
    </p:spTree>
    <p:extLst>
      <p:ext uri="{BB962C8B-B14F-4D97-AF65-F5344CB8AC3E}">
        <p14:creationId xmlns:p14="http://schemas.microsoft.com/office/powerpoint/2010/main" val="356289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hyperlink" Target="https://www.topmarks.co.uk/maths-games/hit-the-button" TargetMode="External"/><Relationship Id="rId7" Type="http://schemas.openxmlformats.org/officeDocument/2006/relationships/image" Target="../media/image1.jpeg"/><Relationship Id="rId2" Type="http://schemas.openxmlformats.org/officeDocument/2006/relationships/hyperlink" Target="https://whiterosemaths.com/homelearning/year-3/" TargetMode="External"/><Relationship Id="rId1" Type="http://schemas.openxmlformats.org/officeDocument/2006/relationships/slideLayout" Target="../slideLayouts/slideLayout1.xml"/><Relationship Id="rId6" Type="http://schemas.openxmlformats.org/officeDocument/2006/relationships/hyperlink" Target="https://www.bbc.co.uk/bitesize/topics/z2yycdm/articles/zws9tv4" TargetMode="External"/><Relationship Id="rId5" Type="http://schemas.openxmlformats.org/officeDocument/2006/relationships/hyperlink" Target="https://www.bbc.co.uk/bitesize/tags/zmyxxyc/year-3-and-p4-lessons" TargetMode="External"/><Relationship Id="rId4" Type="http://schemas.openxmlformats.org/officeDocument/2006/relationships/hyperlink" Target="https://www.bbc.co.uk/bitesize/topics/zvmxsbk/articles/zsr4k7h"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bbc.co.uk/bitesize/topics/zy66fg8/articles/zcmtk2p" TargetMode="External"/><Relationship Id="rId2" Type="http://schemas.openxmlformats.org/officeDocument/2006/relationships/hyperlink" Target="https://www.bbc.co.uk/bitesize/topics/zwmpfg8/articles/zqbnfg8"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764B31AA-7163-4D46-8442-A7E0126BE9D4}"/>
              </a:ext>
            </a:extLst>
          </p:cNvPr>
          <p:cNvSpPr txBox="1"/>
          <p:nvPr/>
        </p:nvSpPr>
        <p:spPr>
          <a:xfrm>
            <a:off x="2120294" y="295117"/>
            <a:ext cx="7752523" cy="646331"/>
          </a:xfrm>
          <a:prstGeom prst="rect">
            <a:avLst/>
          </a:prstGeom>
          <a:noFill/>
        </p:spPr>
        <p:txBody>
          <a:bodyPr wrap="square" rtlCol="0">
            <a:spAutoFit/>
          </a:bodyPr>
          <a:lstStyle/>
          <a:p>
            <a:pPr algn="ctr"/>
            <a:r>
              <a:rPr lang="en-GB" sz="3600" b="1" u="sng" dirty="0">
                <a:latin typeface="Twinkl Cursive Looped" panose="02000000000000000000" pitchFamily="2" charset="0"/>
              </a:rPr>
              <a:t>Year </a:t>
            </a:r>
            <a:r>
              <a:rPr lang="en-GB" sz="3600" b="1" u="sng" dirty="0" smtClean="0">
                <a:latin typeface="Twinkl Cursive Looped" panose="02000000000000000000" pitchFamily="2" charset="0"/>
              </a:rPr>
              <a:t>3 - Home </a:t>
            </a:r>
            <a:r>
              <a:rPr lang="en-GB" sz="3600" b="1" u="sng" dirty="0">
                <a:latin typeface="Twinkl Cursive Looped" panose="02000000000000000000" pitchFamily="2" charset="0"/>
              </a:rPr>
              <a:t>Learning Activities</a:t>
            </a:r>
          </a:p>
        </p:txBody>
      </p:sp>
      <p:sp>
        <p:nvSpPr>
          <p:cNvPr id="6" name="TextBox 5">
            <a:extLst>
              <a:ext uri="{FF2B5EF4-FFF2-40B4-BE49-F238E27FC236}">
                <a16:creationId xmlns:a16="http://schemas.microsoft.com/office/drawing/2014/main" xmlns="" id="{F111919A-EA87-46E1-9B82-91F59C32FA85}"/>
              </a:ext>
            </a:extLst>
          </p:cNvPr>
          <p:cNvSpPr txBox="1"/>
          <p:nvPr/>
        </p:nvSpPr>
        <p:spPr>
          <a:xfrm>
            <a:off x="7920924" y="1082527"/>
            <a:ext cx="3903783" cy="4893647"/>
          </a:xfrm>
          <a:prstGeom prst="rect">
            <a:avLst/>
          </a:prstGeom>
          <a:noFill/>
          <a:ln>
            <a:solidFill>
              <a:srgbClr val="FF0000"/>
            </a:solidFill>
          </a:ln>
        </p:spPr>
        <p:txBody>
          <a:bodyPr wrap="square" rtlCol="0">
            <a:spAutoFit/>
          </a:bodyPr>
          <a:lstStyle/>
          <a:p>
            <a:pPr algn="ctr"/>
            <a:r>
              <a:rPr lang="en-GB" sz="2400" b="1" u="sng" dirty="0" smtClean="0">
                <a:latin typeface="Twinkl Cursive Looped" panose="02000000000000000000" pitchFamily="2" charset="0"/>
              </a:rPr>
              <a:t>Maths</a:t>
            </a:r>
          </a:p>
          <a:p>
            <a:pPr algn="ctr"/>
            <a:r>
              <a:rPr lang="en-GB" sz="1600" dirty="0" smtClean="0">
                <a:latin typeface="Twinkl Cursive Looped" panose="02000000000000000000" pitchFamily="2" charset="0"/>
              </a:rPr>
              <a:t>Please use this link and follow </a:t>
            </a:r>
            <a:r>
              <a:rPr lang="en-GB" sz="1600" dirty="0">
                <a:latin typeface="Twinkl Cursive Looped" panose="02000000000000000000" pitchFamily="2" charset="0"/>
              </a:rPr>
              <a:t>the daily lessons </a:t>
            </a:r>
            <a:r>
              <a:rPr lang="en-GB" sz="1600" dirty="0" smtClean="0">
                <a:latin typeface="Twinkl Cursive Looped" panose="02000000000000000000" pitchFamily="2" charset="0"/>
                <a:hlinkClick r:id="rId2"/>
              </a:rPr>
              <a:t>https</a:t>
            </a:r>
            <a:r>
              <a:rPr lang="en-GB" sz="1600" dirty="0">
                <a:latin typeface="Twinkl Cursive Looped" panose="02000000000000000000" pitchFamily="2" charset="0"/>
                <a:hlinkClick r:id="rId2"/>
              </a:rPr>
              <a:t>://whiterosemaths.com/homelearning/year-3</a:t>
            </a:r>
            <a:r>
              <a:rPr lang="en-GB" sz="1600" dirty="0" smtClean="0">
                <a:latin typeface="Twinkl Cursive Looped" panose="02000000000000000000" pitchFamily="2" charset="0"/>
                <a:hlinkClick r:id="rId2"/>
              </a:rPr>
              <a:t>/</a:t>
            </a:r>
            <a:r>
              <a:rPr lang="en-GB" sz="1600" dirty="0" smtClean="0">
                <a:latin typeface="Twinkl Cursive Looped" panose="02000000000000000000" pitchFamily="2" charset="0"/>
              </a:rPr>
              <a:t>  </a:t>
            </a:r>
            <a:endParaRPr lang="en-GB" sz="1600" dirty="0">
              <a:latin typeface="Twinkl Cursive Looped" panose="02000000000000000000" pitchFamily="2" charset="0"/>
            </a:endParaRPr>
          </a:p>
          <a:p>
            <a:pPr algn="ctr"/>
            <a:r>
              <a:rPr lang="en-GB" sz="1600" dirty="0" smtClean="0">
                <a:latin typeface="Twinkl Cursive Looped" panose="02000000000000000000" pitchFamily="2" charset="0"/>
              </a:rPr>
              <a:t>It is really important to keep practising our times tables, especially 3, 4 and 8. Here is a class favourite game, can you play against your family?</a:t>
            </a:r>
          </a:p>
          <a:p>
            <a:pPr algn="ctr"/>
            <a:r>
              <a:rPr lang="en-GB" sz="1600" dirty="0">
                <a:latin typeface="Twinkl Cursive Looped" panose="02000000000000000000" pitchFamily="2" charset="0"/>
                <a:hlinkClick r:id="rId3"/>
              </a:rPr>
              <a:t>https://</a:t>
            </a:r>
            <a:r>
              <a:rPr lang="en-GB" sz="1600" dirty="0" smtClean="0">
                <a:latin typeface="Twinkl Cursive Looped" panose="02000000000000000000" pitchFamily="2" charset="0"/>
                <a:hlinkClick r:id="rId3"/>
              </a:rPr>
              <a:t>www.topmarks.co.uk/maths-games/hit-the-button</a:t>
            </a:r>
            <a:r>
              <a:rPr lang="en-GB" sz="1600" dirty="0" smtClean="0">
                <a:latin typeface="Twinkl Cursive Looped" panose="02000000000000000000" pitchFamily="2" charset="0"/>
              </a:rPr>
              <a:t> </a:t>
            </a:r>
          </a:p>
          <a:p>
            <a:pPr algn="ctr"/>
            <a:endParaRPr lang="en-GB" sz="1600" dirty="0" smtClean="0">
              <a:latin typeface="Twinkl Cursive Looped" panose="02000000000000000000" pitchFamily="2" charset="0"/>
            </a:endParaRPr>
          </a:p>
          <a:p>
            <a:r>
              <a:rPr lang="en-GB" sz="1600" b="1" dirty="0" smtClean="0">
                <a:latin typeface="Twinkl Cursive Looped" panose="02000000000000000000" pitchFamily="2" charset="0"/>
              </a:rPr>
              <a:t>Challenge:</a:t>
            </a:r>
            <a:r>
              <a:rPr lang="en-GB" sz="1600" dirty="0" smtClean="0">
                <a:latin typeface="Twinkl Cursive Looped" panose="02000000000000000000" pitchFamily="2" charset="0"/>
              </a:rPr>
              <a:t> Follow the activities on this link to learn about perimeter. </a:t>
            </a:r>
            <a:r>
              <a:rPr lang="en-GB" sz="1600" u="sng" dirty="0" smtClean="0">
                <a:hlinkClick r:id="rId4"/>
              </a:rPr>
              <a:t>https</a:t>
            </a:r>
            <a:r>
              <a:rPr lang="en-GB" sz="1600" u="sng" dirty="0">
                <a:hlinkClick r:id="rId4"/>
              </a:rPr>
              <a:t>://</a:t>
            </a:r>
            <a:r>
              <a:rPr lang="en-GB" sz="1600" u="sng" dirty="0" smtClean="0">
                <a:hlinkClick r:id="rId4"/>
              </a:rPr>
              <a:t>www.bbc.co.uk/bitesize/topics/zvmxsbk/articles/zsr4k7h</a:t>
            </a:r>
            <a:r>
              <a:rPr lang="en-GB" sz="1600" u="sng" dirty="0" smtClean="0"/>
              <a:t> </a:t>
            </a:r>
          </a:p>
          <a:p>
            <a:r>
              <a:rPr lang="en-GB" sz="1600" dirty="0" smtClean="0">
                <a:latin typeface="Twinkl Cursive Looped" panose="02000000000000000000" pitchFamily="2" charset="0"/>
              </a:rPr>
              <a:t>If you have a ruler at home can you draw your own rectangles and work out the perimeter?</a:t>
            </a:r>
            <a:endParaRPr lang="en-GB" sz="1600" dirty="0">
              <a:latin typeface="Twinkl Cursive Looped" panose="02000000000000000000" pitchFamily="2" charset="0"/>
            </a:endParaRPr>
          </a:p>
        </p:txBody>
      </p:sp>
      <p:sp>
        <p:nvSpPr>
          <p:cNvPr id="16" name="TextBox 15">
            <a:extLst>
              <a:ext uri="{FF2B5EF4-FFF2-40B4-BE49-F238E27FC236}">
                <a16:creationId xmlns:a16="http://schemas.microsoft.com/office/drawing/2014/main" xmlns="" id="{7A72EFFA-7A9D-4B28-95D6-9C15BEE00C17}"/>
              </a:ext>
            </a:extLst>
          </p:cNvPr>
          <p:cNvSpPr txBox="1"/>
          <p:nvPr/>
        </p:nvSpPr>
        <p:spPr>
          <a:xfrm>
            <a:off x="300668" y="1082527"/>
            <a:ext cx="3837578" cy="4647426"/>
          </a:xfrm>
          <a:prstGeom prst="rect">
            <a:avLst/>
          </a:prstGeom>
          <a:noFill/>
          <a:ln>
            <a:solidFill>
              <a:srgbClr val="FF0000"/>
            </a:solidFill>
          </a:ln>
        </p:spPr>
        <p:txBody>
          <a:bodyPr wrap="square" rtlCol="0">
            <a:spAutoFit/>
          </a:bodyPr>
          <a:lstStyle/>
          <a:p>
            <a:pPr algn="ctr"/>
            <a:r>
              <a:rPr lang="en-GB" sz="2400" b="1" u="sng" dirty="0" smtClean="0">
                <a:latin typeface="Twinkl Cursive Looped" panose="02000000000000000000" pitchFamily="2" charset="0"/>
              </a:rPr>
              <a:t>English</a:t>
            </a:r>
          </a:p>
          <a:p>
            <a:pPr algn="ctr"/>
            <a:r>
              <a:rPr lang="en-GB" sz="1600" dirty="0" smtClean="0">
                <a:latin typeface="Twinkl Cursive Looped" panose="02000000000000000000" pitchFamily="2" charset="0"/>
              </a:rPr>
              <a:t>Please follow this link and complete the daily reading and writing activities.</a:t>
            </a:r>
          </a:p>
          <a:p>
            <a:pPr algn="ctr"/>
            <a:endParaRPr lang="en-GB" sz="1600" b="1" u="sng" dirty="0" smtClean="0">
              <a:latin typeface="Twinkl Cursive Looped" panose="02000000000000000000" pitchFamily="2" charset="0"/>
            </a:endParaRPr>
          </a:p>
          <a:p>
            <a:pPr algn="ctr"/>
            <a:r>
              <a:rPr lang="en-GB" sz="1600" dirty="0">
                <a:latin typeface="Twinkl Cursive Looped" panose="02000000000000000000" pitchFamily="2" charset="0"/>
                <a:hlinkClick r:id="rId5"/>
              </a:rPr>
              <a:t>https://</a:t>
            </a:r>
            <a:r>
              <a:rPr lang="en-GB" sz="1600" dirty="0" smtClean="0">
                <a:latin typeface="Twinkl Cursive Looped" panose="02000000000000000000" pitchFamily="2" charset="0"/>
                <a:hlinkClick r:id="rId5"/>
              </a:rPr>
              <a:t>www.bbc.co.uk/bitesize/tags/zmyxxyc/year-3-and-p4-lessons</a:t>
            </a:r>
            <a:r>
              <a:rPr lang="en-GB" sz="1600" dirty="0" smtClean="0">
                <a:latin typeface="Twinkl Cursive Looped" panose="02000000000000000000" pitchFamily="2" charset="0"/>
              </a:rPr>
              <a:t> </a:t>
            </a:r>
          </a:p>
          <a:p>
            <a:pPr algn="ctr"/>
            <a:endParaRPr lang="en-GB" sz="1600" dirty="0" smtClean="0">
              <a:latin typeface="Twinkl Cursive Looped" panose="02000000000000000000" pitchFamily="2" charset="0"/>
            </a:endParaRPr>
          </a:p>
          <a:p>
            <a:pPr algn="ctr"/>
            <a:endParaRPr lang="en-GB" sz="1600" b="1" dirty="0">
              <a:latin typeface="Twinkl Cursive Looped" panose="02000000000000000000" pitchFamily="2" charset="0"/>
            </a:endParaRPr>
          </a:p>
          <a:p>
            <a:r>
              <a:rPr lang="en-GB" sz="1600" b="1" dirty="0">
                <a:latin typeface="Twinkl Cursive Looped" panose="02000000000000000000" pitchFamily="2" charset="0"/>
              </a:rPr>
              <a:t>C</a:t>
            </a:r>
            <a:r>
              <a:rPr lang="en-GB" sz="1600" b="1" dirty="0" smtClean="0">
                <a:latin typeface="Twinkl Cursive Looped" panose="02000000000000000000" pitchFamily="2" charset="0"/>
              </a:rPr>
              <a:t>hallenge</a:t>
            </a:r>
            <a:r>
              <a:rPr lang="en-GB" sz="1600" b="1" dirty="0">
                <a:latin typeface="Twinkl Cursive Looped" panose="02000000000000000000" pitchFamily="2" charset="0"/>
              </a:rPr>
              <a:t>: </a:t>
            </a:r>
            <a:r>
              <a:rPr lang="en-GB" sz="1600" dirty="0" smtClean="0">
                <a:latin typeface="Twinkl Cursive Looped" panose="02000000000000000000" pitchFamily="2" charset="0"/>
              </a:rPr>
              <a:t>Use this link to remind you of how to write instructions.</a:t>
            </a:r>
          </a:p>
          <a:p>
            <a:r>
              <a:rPr lang="en-GB" sz="1600" dirty="0" smtClean="0">
                <a:latin typeface="Twinkl Cursive Looped" panose="02000000000000000000" pitchFamily="2" charset="0"/>
                <a:hlinkClick r:id="rId6"/>
              </a:rPr>
              <a:t>https</a:t>
            </a:r>
            <a:r>
              <a:rPr lang="en-GB" sz="1600" dirty="0">
                <a:latin typeface="Twinkl Cursive Looped" panose="02000000000000000000" pitchFamily="2" charset="0"/>
                <a:hlinkClick r:id="rId6"/>
              </a:rPr>
              <a:t>://</a:t>
            </a:r>
            <a:r>
              <a:rPr lang="en-GB" sz="1600" dirty="0" smtClean="0">
                <a:latin typeface="Twinkl Cursive Looped" panose="02000000000000000000" pitchFamily="2" charset="0"/>
                <a:hlinkClick r:id="rId6"/>
              </a:rPr>
              <a:t>www.bbc.co.uk/bitesize/topics/z2yycdm/articles/zws9tv4</a:t>
            </a:r>
            <a:r>
              <a:rPr lang="en-GB" sz="1600" dirty="0" smtClean="0">
                <a:latin typeface="Twinkl Cursive Looped" panose="02000000000000000000" pitchFamily="2" charset="0"/>
              </a:rPr>
              <a:t> </a:t>
            </a:r>
          </a:p>
          <a:p>
            <a:endParaRPr lang="en-GB" sz="1600" dirty="0">
              <a:latin typeface="Twinkl Cursive Looped" panose="02000000000000000000" pitchFamily="2" charset="0"/>
            </a:endParaRPr>
          </a:p>
          <a:p>
            <a:r>
              <a:rPr lang="en-GB" sz="1600" dirty="0" smtClean="0">
                <a:latin typeface="Twinkl Cursive Looped" panose="02000000000000000000" pitchFamily="2" charset="0"/>
              </a:rPr>
              <a:t>Imagine this alien has landed on our planet. Can you teach it how to make a sandwich? Make sure you include every step because this alien has never seen anyone make a sandwich before.</a:t>
            </a:r>
            <a:endParaRPr lang="en-GB" sz="1600" dirty="0">
              <a:latin typeface="Twinkl Cursive Looped" panose="02000000000000000000" pitchFamily="2" charset="0"/>
            </a:endParaRPr>
          </a:p>
        </p:txBody>
      </p:sp>
      <p:sp>
        <p:nvSpPr>
          <p:cNvPr id="7" name="TextBox 6">
            <a:extLst>
              <a:ext uri="{FF2B5EF4-FFF2-40B4-BE49-F238E27FC236}">
                <a16:creationId xmlns:a16="http://schemas.microsoft.com/office/drawing/2014/main" xmlns="" id="{7A72EFFA-7A9D-4B28-95D6-9C15BEE00C17}"/>
              </a:ext>
            </a:extLst>
          </p:cNvPr>
          <p:cNvSpPr txBox="1"/>
          <p:nvPr/>
        </p:nvSpPr>
        <p:spPr>
          <a:xfrm>
            <a:off x="4411444" y="1000064"/>
            <a:ext cx="3193775" cy="5632311"/>
          </a:xfrm>
          <a:prstGeom prst="rect">
            <a:avLst/>
          </a:prstGeom>
          <a:noFill/>
          <a:ln>
            <a:solidFill>
              <a:srgbClr val="FF0000"/>
            </a:solidFill>
          </a:ln>
        </p:spPr>
        <p:txBody>
          <a:bodyPr wrap="square" rtlCol="0">
            <a:spAutoFit/>
          </a:bodyPr>
          <a:lstStyle/>
          <a:p>
            <a:pPr algn="ctr"/>
            <a:r>
              <a:rPr lang="en-GB" sz="2000" dirty="0" smtClean="0">
                <a:latin typeface="Twinkl Cursive Looped" panose="02000000000000000000" pitchFamily="2" charset="0"/>
              </a:rPr>
              <a:t>Hi year 3, </a:t>
            </a:r>
          </a:p>
          <a:p>
            <a:pPr algn="ctr"/>
            <a:endParaRPr lang="en-GB" sz="2000" dirty="0" smtClean="0">
              <a:latin typeface="Twinkl Cursive Looped" panose="02000000000000000000" pitchFamily="2" charset="0"/>
            </a:endParaRPr>
          </a:p>
          <a:p>
            <a:pPr algn="ctr"/>
            <a:r>
              <a:rPr lang="en-GB" sz="2000" dirty="0" smtClean="0">
                <a:latin typeface="Twinkl Cursive Looped" panose="02000000000000000000" pitchFamily="2" charset="0"/>
              </a:rPr>
              <a:t>There will be some  new challenges every week to keep you busy while you are at home. Some will be practising things we have already learned about and others are new. </a:t>
            </a:r>
          </a:p>
          <a:p>
            <a:pPr algn="ctr"/>
            <a:r>
              <a:rPr lang="en-GB" sz="2000" dirty="0" smtClean="0">
                <a:latin typeface="Twinkl Cursive Looped" panose="02000000000000000000" pitchFamily="2" charset="0"/>
              </a:rPr>
              <a:t/>
            </a:r>
            <a:br>
              <a:rPr lang="en-GB" sz="2000" dirty="0" smtClean="0">
                <a:latin typeface="Twinkl Cursive Looped" panose="02000000000000000000" pitchFamily="2" charset="0"/>
              </a:rPr>
            </a:br>
            <a:r>
              <a:rPr lang="en-GB" sz="2000" dirty="0" smtClean="0">
                <a:latin typeface="Twinkl Cursive Looped" panose="02000000000000000000" pitchFamily="2" charset="0"/>
              </a:rPr>
              <a:t>Most importantly, stay happy, healthy and smiling. We can’t wait to see you.</a:t>
            </a:r>
          </a:p>
          <a:p>
            <a:pPr algn="ctr"/>
            <a:endParaRPr lang="en-GB" sz="2000" dirty="0" smtClean="0">
              <a:latin typeface="Twinkl Cursive Looped" panose="02000000000000000000" pitchFamily="2" charset="0"/>
            </a:endParaRPr>
          </a:p>
          <a:p>
            <a:pPr algn="ctr"/>
            <a:r>
              <a:rPr lang="en-GB" sz="2000" b="1" dirty="0" smtClean="0">
                <a:latin typeface="Twinkl Cursive Looped" panose="02000000000000000000" pitchFamily="2" charset="0"/>
              </a:rPr>
              <a:t>We miss you lots,</a:t>
            </a:r>
          </a:p>
          <a:p>
            <a:pPr algn="ctr"/>
            <a:r>
              <a:rPr lang="en-GB" sz="2000" dirty="0" smtClean="0">
                <a:latin typeface="Twinkl Cursive Looped" panose="02000000000000000000" pitchFamily="2" charset="0"/>
              </a:rPr>
              <a:t>Miss Lehan and Miss Casey x</a:t>
            </a:r>
          </a:p>
        </p:txBody>
      </p:sp>
      <p:pic>
        <p:nvPicPr>
          <p:cNvPr id="8" name="Picture 3" descr="C:\Users\User\AppData\Local\Microsoft\Windows\INetCache\IE\QOM94LNY\vector-rainbow-in-the-clouds-prev-by-dragonart[1].jpg"/>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10509" r="16291"/>
          <a:stretch/>
        </p:blipFill>
        <p:spPr bwMode="auto">
          <a:xfrm>
            <a:off x="1" y="5991367"/>
            <a:ext cx="1610436" cy="87649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User\AppData\Local\Microsoft\Windows\INetCache\IE\QOM94LNY\vector-rainbow-in-the-clouds-prev-by-dragonart[1].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8680" t="10509" r="16291"/>
          <a:stretch/>
        </p:blipFill>
        <p:spPr bwMode="auto">
          <a:xfrm>
            <a:off x="11054687" y="6167396"/>
            <a:ext cx="1137312" cy="6906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0116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8A279802-A0FE-48ED-B254-B4665C1F96F1}"/>
              </a:ext>
            </a:extLst>
          </p:cNvPr>
          <p:cNvSpPr txBox="1"/>
          <p:nvPr/>
        </p:nvSpPr>
        <p:spPr>
          <a:xfrm>
            <a:off x="4326340" y="342861"/>
            <a:ext cx="3425587" cy="6001643"/>
          </a:xfrm>
          <a:prstGeom prst="rect">
            <a:avLst/>
          </a:prstGeom>
          <a:noFill/>
          <a:ln>
            <a:solidFill>
              <a:srgbClr val="FF0000"/>
            </a:solidFill>
          </a:ln>
        </p:spPr>
        <p:txBody>
          <a:bodyPr wrap="square" rtlCol="0">
            <a:spAutoFit/>
          </a:bodyPr>
          <a:lstStyle/>
          <a:p>
            <a:pPr algn="ctr"/>
            <a:r>
              <a:rPr lang="en-GB" sz="2400" b="1" u="sng" dirty="0" smtClean="0">
                <a:latin typeface="Twinkl Cursive Looped" panose="02000000000000000000" pitchFamily="2" charset="0"/>
              </a:rPr>
              <a:t>History</a:t>
            </a:r>
            <a:endParaRPr lang="en-GB" sz="2400" b="1" u="sng" dirty="0">
              <a:latin typeface="Twinkl Cursive Looped" panose="02000000000000000000" pitchFamily="2" charset="0"/>
            </a:endParaRPr>
          </a:p>
          <a:p>
            <a:pPr algn="ctr"/>
            <a:r>
              <a:rPr lang="en-GB" dirty="0" smtClean="0">
                <a:latin typeface="Twinkl Cursive Looped" panose="02000000000000000000" pitchFamily="2" charset="0"/>
              </a:rPr>
              <a:t>Our history topic is the Roman Empire and its impact upon Britain. Last week, we found out about the Roman invasion of Britain. </a:t>
            </a:r>
          </a:p>
          <a:p>
            <a:pPr algn="ctr"/>
            <a:endParaRPr lang="en-GB" dirty="0">
              <a:latin typeface="Twinkl Cursive Looped" panose="02000000000000000000" pitchFamily="2" charset="0"/>
            </a:endParaRPr>
          </a:p>
          <a:p>
            <a:pPr algn="ctr"/>
            <a:r>
              <a:rPr lang="en-GB" dirty="0" smtClean="0">
                <a:latin typeface="Twinkl Cursive Looped" panose="02000000000000000000" pitchFamily="2" charset="0"/>
              </a:rPr>
              <a:t>This week, use this link to learn about life in the Roman army: </a:t>
            </a:r>
          </a:p>
          <a:p>
            <a:pPr algn="ctr"/>
            <a:r>
              <a:rPr lang="en-GB" dirty="0">
                <a:latin typeface="Twinkl Cursive Looped" panose="02000000000000000000" pitchFamily="2" charset="0"/>
                <a:hlinkClick r:id="rId2"/>
              </a:rPr>
              <a:t>https://</a:t>
            </a:r>
            <a:r>
              <a:rPr lang="en-GB" dirty="0" smtClean="0">
                <a:latin typeface="Twinkl Cursive Looped" panose="02000000000000000000" pitchFamily="2" charset="0"/>
                <a:hlinkClick r:id="rId2"/>
              </a:rPr>
              <a:t>www.bbc.co.uk/bitesize/topics/zwmpfg8/articles/zqbnfg8</a:t>
            </a:r>
            <a:r>
              <a:rPr lang="en-GB" dirty="0" smtClean="0">
                <a:latin typeface="Twinkl Cursive Looped" panose="02000000000000000000" pitchFamily="2" charset="0"/>
              </a:rPr>
              <a:t> </a:t>
            </a:r>
          </a:p>
          <a:p>
            <a:pPr algn="ctr"/>
            <a:endParaRPr lang="en-GB" dirty="0">
              <a:latin typeface="Twinkl Cursive Looped" panose="02000000000000000000" pitchFamily="2" charset="0"/>
            </a:endParaRPr>
          </a:p>
          <a:p>
            <a:pPr algn="ctr"/>
            <a:r>
              <a:rPr lang="en-GB" b="1" dirty="0" smtClean="0">
                <a:latin typeface="Twinkl Cursive Looped" panose="02000000000000000000" pitchFamily="2" charset="0"/>
              </a:rPr>
              <a:t>Challenge:  </a:t>
            </a:r>
            <a:r>
              <a:rPr lang="en-GB" dirty="0" smtClean="0">
                <a:latin typeface="Twinkl Cursive Looped" panose="02000000000000000000" pitchFamily="2" charset="0"/>
              </a:rPr>
              <a:t>Can you create a factual poster about the Roman army? Add as may facts as possible including: who could be soldier, how large the army was and how soldiers trained. </a:t>
            </a:r>
          </a:p>
          <a:p>
            <a:pPr algn="ctr"/>
            <a:r>
              <a:rPr lang="en-GB" dirty="0" smtClean="0">
                <a:latin typeface="Twinkl Cursive Looped" panose="02000000000000000000" pitchFamily="2" charset="0"/>
              </a:rPr>
              <a:t>Would you like to have been a Roman soldier?</a:t>
            </a:r>
          </a:p>
        </p:txBody>
      </p:sp>
      <p:sp>
        <p:nvSpPr>
          <p:cNvPr id="6" name="TextBox 5">
            <a:extLst>
              <a:ext uri="{FF2B5EF4-FFF2-40B4-BE49-F238E27FC236}">
                <a16:creationId xmlns:a16="http://schemas.microsoft.com/office/drawing/2014/main" xmlns="" id="{97B22B11-B272-4AD6-A479-C407E2774F9D}"/>
              </a:ext>
            </a:extLst>
          </p:cNvPr>
          <p:cNvSpPr txBox="1"/>
          <p:nvPr/>
        </p:nvSpPr>
        <p:spPr>
          <a:xfrm>
            <a:off x="8243248" y="475782"/>
            <a:ext cx="3174481" cy="5386090"/>
          </a:xfrm>
          <a:prstGeom prst="rect">
            <a:avLst/>
          </a:prstGeom>
          <a:noFill/>
          <a:ln>
            <a:solidFill>
              <a:srgbClr val="FF0000"/>
            </a:solidFill>
          </a:ln>
        </p:spPr>
        <p:txBody>
          <a:bodyPr wrap="square" rtlCol="0">
            <a:spAutoFit/>
          </a:bodyPr>
          <a:lstStyle/>
          <a:p>
            <a:pPr algn="ctr"/>
            <a:r>
              <a:rPr lang="en-GB" sz="2000" b="1" u="sng" dirty="0" smtClean="0">
                <a:latin typeface="Twinkl Cursive Looped" panose="02000000000000000000" pitchFamily="2" charset="0"/>
              </a:rPr>
              <a:t>Art</a:t>
            </a:r>
          </a:p>
          <a:p>
            <a:pPr algn="ctr"/>
            <a:r>
              <a:rPr lang="en-GB" dirty="0" smtClean="0">
                <a:latin typeface="Twinkl Cursive Looped" panose="02000000000000000000" pitchFamily="2" charset="0"/>
              </a:rPr>
              <a:t>Using what you have learned about the Roman army, can you draw a Roman soldier and label each piece of his </a:t>
            </a:r>
            <a:r>
              <a:rPr lang="en-GB" dirty="0" smtClean="0">
                <a:latin typeface="Twinkl Cursive Looped" panose="02000000000000000000" pitchFamily="2" charset="0"/>
              </a:rPr>
              <a:t>equipment?</a:t>
            </a:r>
            <a:endParaRPr lang="en-GB" dirty="0" smtClean="0">
              <a:latin typeface="Twinkl Cursive Looped" panose="02000000000000000000" pitchFamily="2" charset="0"/>
            </a:endParaRPr>
          </a:p>
          <a:p>
            <a:pPr algn="ctr"/>
            <a:endParaRPr lang="en-GB" dirty="0" smtClean="0">
              <a:latin typeface="Twinkl Cursive Looped" panose="02000000000000000000" pitchFamily="2" charset="0"/>
            </a:endParaRPr>
          </a:p>
          <a:p>
            <a:pPr algn="ctr"/>
            <a:r>
              <a:rPr lang="en-GB" dirty="0" smtClean="0">
                <a:latin typeface="Twinkl Cursive Looped" panose="02000000000000000000" pitchFamily="2" charset="0"/>
              </a:rPr>
              <a:t>You might want to include this on your History poster or it could be a separate piece of work.</a:t>
            </a:r>
          </a:p>
          <a:p>
            <a:pPr algn="ctr"/>
            <a:endParaRPr lang="en-GB" dirty="0" smtClean="0">
              <a:latin typeface="Twinkl Cursive Looped" panose="02000000000000000000" pitchFamily="2" charset="0"/>
            </a:endParaRPr>
          </a:p>
          <a:p>
            <a:pPr algn="ctr"/>
            <a:r>
              <a:rPr lang="en-GB" dirty="0" smtClean="0">
                <a:latin typeface="Twinkl Cursive Looped" panose="02000000000000000000" pitchFamily="2" charset="0"/>
              </a:rPr>
              <a:t>Don’t forget to include the material each piece of the soldier’s equipment is made from, and why do you think they choose that material?</a:t>
            </a:r>
          </a:p>
          <a:p>
            <a:pPr algn="ctr"/>
            <a:r>
              <a:rPr lang="en-GB" dirty="0" smtClean="0">
                <a:latin typeface="Twinkl Cursive Looped" panose="02000000000000000000" pitchFamily="2" charset="0"/>
              </a:rPr>
              <a:t>The History link will be helpful here as well.</a:t>
            </a:r>
          </a:p>
        </p:txBody>
      </p:sp>
      <p:sp>
        <p:nvSpPr>
          <p:cNvPr id="8" name="TextBox 7">
            <a:extLst>
              <a:ext uri="{FF2B5EF4-FFF2-40B4-BE49-F238E27FC236}">
                <a16:creationId xmlns:a16="http://schemas.microsoft.com/office/drawing/2014/main" xmlns="" id="{C0BA68F7-4375-44FF-929D-B0B35ABC0E4E}"/>
              </a:ext>
            </a:extLst>
          </p:cNvPr>
          <p:cNvSpPr txBox="1"/>
          <p:nvPr/>
        </p:nvSpPr>
        <p:spPr>
          <a:xfrm>
            <a:off x="614146" y="459946"/>
            <a:ext cx="3207225" cy="5447645"/>
          </a:xfrm>
          <a:prstGeom prst="rect">
            <a:avLst/>
          </a:prstGeom>
          <a:noFill/>
          <a:ln>
            <a:solidFill>
              <a:srgbClr val="FF0000"/>
            </a:solidFill>
          </a:ln>
        </p:spPr>
        <p:txBody>
          <a:bodyPr wrap="square" rtlCol="0">
            <a:spAutoFit/>
          </a:bodyPr>
          <a:lstStyle/>
          <a:p>
            <a:pPr algn="ctr"/>
            <a:r>
              <a:rPr lang="en-GB" sz="2400" b="1" u="sng" dirty="0">
                <a:latin typeface="Twinkl Cursive Looped" panose="02000000000000000000" pitchFamily="2" charset="0"/>
              </a:rPr>
              <a:t>Science </a:t>
            </a:r>
          </a:p>
          <a:p>
            <a:pPr algn="ctr"/>
            <a:r>
              <a:rPr lang="en-GB" dirty="0">
                <a:latin typeface="Twinkl Cursive Looped" panose="02000000000000000000" pitchFamily="2" charset="0"/>
              </a:rPr>
              <a:t>Our Science topic this half term is </a:t>
            </a:r>
            <a:r>
              <a:rPr lang="en-GB" dirty="0" smtClean="0">
                <a:latin typeface="Twinkl Cursive Looped" panose="02000000000000000000" pitchFamily="2" charset="0"/>
              </a:rPr>
              <a:t>plants. </a:t>
            </a:r>
          </a:p>
          <a:p>
            <a:pPr algn="ctr"/>
            <a:r>
              <a:rPr lang="en-GB" dirty="0" smtClean="0">
                <a:latin typeface="Twinkl Cursive Looped" panose="02000000000000000000" pitchFamily="2" charset="0"/>
              </a:rPr>
              <a:t>Use this link to help you learn about what plants need to live.</a:t>
            </a:r>
          </a:p>
          <a:p>
            <a:pPr algn="ctr"/>
            <a:r>
              <a:rPr lang="en-GB" u="sng" dirty="0">
                <a:hlinkClick r:id="rId3"/>
              </a:rPr>
              <a:t>https://</a:t>
            </a:r>
            <a:r>
              <a:rPr lang="en-GB" u="sng" dirty="0" smtClean="0">
                <a:hlinkClick r:id="rId3"/>
              </a:rPr>
              <a:t>www.bbc.co.uk/bitesize/topics/zy66fg8/articles/zcmtk2p</a:t>
            </a:r>
            <a:r>
              <a:rPr lang="en-GB" u="sng" dirty="0" smtClean="0"/>
              <a:t> </a:t>
            </a:r>
            <a:endParaRPr lang="en-GB" u="sng" dirty="0"/>
          </a:p>
          <a:p>
            <a:pPr algn="ctr"/>
            <a:r>
              <a:rPr lang="en-GB" dirty="0" smtClean="0">
                <a:latin typeface="Twinkl Cursive Looped" panose="02000000000000000000" pitchFamily="2" charset="0"/>
              </a:rPr>
              <a:t> </a:t>
            </a:r>
            <a:endParaRPr lang="en-GB" dirty="0">
              <a:latin typeface="Twinkl Cursive Looped" panose="02000000000000000000" pitchFamily="2" charset="0"/>
            </a:endParaRPr>
          </a:p>
          <a:p>
            <a:pPr algn="ctr"/>
            <a:r>
              <a:rPr lang="en-GB" b="1" dirty="0" smtClean="0">
                <a:latin typeface="Twinkl Cursive Looped" panose="02000000000000000000" pitchFamily="2" charset="0"/>
              </a:rPr>
              <a:t>Challenge: </a:t>
            </a:r>
            <a:r>
              <a:rPr lang="en-GB" dirty="0" smtClean="0">
                <a:latin typeface="Twinkl Cursive Looped" panose="02000000000000000000" pitchFamily="2" charset="0"/>
              </a:rPr>
              <a:t>One of your </a:t>
            </a:r>
            <a:r>
              <a:rPr lang="en-GB" dirty="0" smtClean="0">
                <a:latin typeface="Twinkl Cursive Looped" panose="02000000000000000000" pitchFamily="2" charset="0"/>
              </a:rPr>
              <a:t>friends </a:t>
            </a:r>
            <a:r>
              <a:rPr lang="en-GB" dirty="0" smtClean="0">
                <a:latin typeface="Twinkl Cursive Looped" panose="02000000000000000000" pitchFamily="2" charset="0"/>
              </a:rPr>
              <a:t>is trying to grow a plant but it keeps dying. Using what you have practised in English, can you write a set of instructions about how to take care of a plant to help her? You will need to include the five things plants need to survive.</a:t>
            </a:r>
            <a:endParaRPr lang="en-GB" dirty="0">
              <a:latin typeface="Twinkl Cursive Looped" panose="02000000000000000000" pitchFamily="2" charset="0"/>
            </a:endParaRPr>
          </a:p>
        </p:txBody>
      </p:sp>
      <p:pic>
        <p:nvPicPr>
          <p:cNvPr id="1027" name="Picture 3" descr="C:\Users\User\AppData\Local\Microsoft\Windows\INetCache\IE\QOM94LNY\vector-rainbow-in-the-clouds-prev-by-dragonart[1].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0509" r="16291"/>
          <a:stretch/>
        </p:blipFill>
        <p:spPr bwMode="auto">
          <a:xfrm>
            <a:off x="1" y="5991367"/>
            <a:ext cx="1610436" cy="87649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Users\User\AppData\Local\Microsoft\Windows\INetCache\IE\QOM94LNY\vector-rainbow-in-the-clouds-prev-by-dragonart[1].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2650" t="10509" r="16291"/>
          <a:stretch/>
        </p:blipFill>
        <p:spPr bwMode="auto">
          <a:xfrm>
            <a:off x="10631606" y="5991367"/>
            <a:ext cx="1367052" cy="876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33694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269</TotalTime>
  <Words>455</Words>
  <Application>Microsoft Office PowerPoint</Application>
  <PresentationFormat>Custom</PresentationFormat>
  <Paragraphs>46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Lehan</dc:creator>
  <cp:lastModifiedBy>User</cp:lastModifiedBy>
  <cp:revision>27</cp:revision>
  <dcterms:created xsi:type="dcterms:W3CDTF">2020-04-24T12:19:54Z</dcterms:created>
  <dcterms:modified xsi:type="dcterms:W3CDTF">2020-06-12T06:18:53Z</dcterms:modified>
</cp:coreProperties>
</file>