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07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4660"/>
  </p:normalViewPr>
  <p:slideViewPr>
    <p:cSldViewPr snapToGrid="0">
      <p:cViewPr>
        <p:scale>
          <a:sx n="70" d="100"/>
          <a:sy n="70" d="100"/>
        </p:scale>
        <p:origin x="-750"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41740E9-D862-4995-AD4B-6BD1AB030D61}" type="datetimeFigureOut">
              <a:rPr lang="en-GB" smtClean="0"/>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1465124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1740E9-D862-4995-AD4B-6BD1AB030D61}" type="datetimeFigureOut">
              <a:rPr lang="en-GB" smtClean="0"/>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2372884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1"/>
            <a:ext cx="36576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12800" y="27464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1740E9-D862-4995-AD4B-6BD1AB030D61}" type="datetimeFigureOut">
              <a:rPr lang="en-GB" smtClean="0"/>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1065844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1740E9-D862-4995-AD4B-6BD1AB030D61}" type="datetimeFigureOut">
              <a:rPr lang="en-GB" smtClean="0"/>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1878820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1740E9-D862-4995-AD4B-6BD1AB030D61}" type="datetimeFigureOut">
              <a:rPr lang="en-GB" smtClean="0"/>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400333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41740E9-D862-4995-AD4B-6BD1AB030D61}" type="datetimeFigureOut">
              <a:rPr lang="en-GB" smtClean="0"/>
              <a:t>18/06/2020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331733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41740E9-D862-4995-AD4B-6BD1AB030D61}" type="datetimeFigureOut">
              <a:rPr lang="en-GB" smtClean="0"/>
              <a:t>18/06/2020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2143703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41740E9-D862-4995-AD4B-6BD1AB030D61}" type="datetimeFigureOut">
              <a:rPr lang="en-GB" smtClean="0"/>
              <a:t>18/06/2020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1150163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1740E9-D862-4995-AD4B-6BD1AB030D61}" type="datetimeFigureOut">
              <a:rPr lang="en-GB" smtClean="0"/>
              <a:t>18/06/2020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3691875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740E9-D862-4995-AD4B-6BD1AB030D61}" type="datetimeFigureOut">
              <a:rPr lang="en-GB" smtClean="0"/>
              <a:t>18/06/2020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1777526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740E9-D862-4995-AD4B-6BD1AB030D61}" type="datetimeFigureOut">
              <a:rPr lang="en-GB" smtClean="0"/>
              <a:t>18/06/2020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3097859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C000"/>
            </a:gs>
            <a:gs pos="29000">
              <a:srgbClr val="FFFF00"/>
            </a:gs>
            <a:gs pos="100000">
              <a:schemeClr val="bg1"/>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1740E9-D862-4995-AD4B-6BD1AB030D61}" type="datetimeFigureOut">
              <a:rPr lang="en-GB" smtClean="0"/>
              <a:t>18/06/2020</a:t>
            </a:fld>
            <a:endParaRPr lang="en-GB"/>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ABD63-28B7-43ED-9BBC-E29659AD02CE}" type="slidenum">
              <a:rPr lang="en-GB" smtClean="0"/>
              <a:t>‹#›</a:t>
            </a:fld>
            <a:endParaRPr lang="en-GB"/>
          </a:p>
        </p:txBody>
      </p:sp>
    </p:spTree>
    <p:extLst>
      <p:ext uri="{BB962C8B-B14F-4D97-AF65-F5344CB8AC3E}">
        <p14:creationId xmlns:p14="http://schemas.microsoft.com/office/powerpoint/2010/main" val="35628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opmarks.co.uk/maths-games/hit-the-button" TargetMode="External"/><Relationship Id="rId7" Type="http://schemas.openxmlformats.org/officeDocument/2006/relationships/image" Target="../media/image2.jpeg"/><Relationship Id="rId2" Type="http://schemas.openxmlformats.org/officeDocument/2006/relationships/hyperlink" Target="https://whiterosemaths.com/homelearning/year-3/"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https://www.bbc.co.uk/bitesize/tags/zmyxxyc/year-3-and-p4-lessons" TargetMode="External"/><Relationship Id="rId4" Type="http://schemas.openxmlformats.org/officeDocument/2006/relationships/hyperlink" Target="https://www.bbc.co.uk/bitesize/articles/zmdpnrd"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primaryhomeworkhelp.co.uk/romans/hadrianswall.htm" TargetMode="External"/><Relationship Id="rId2" Type="http://schemas.openxmlformats.org/officeDocument/2006/relationships/hyperlink" Target="https://www.bbc.co.uk/bitesize/articles/zjxmkty"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s://www.bbc.co.uk/bitesize/topics/zy66fg8/articles/zx4ktv4" TargetMode="External"/><Relationship Id="rId4" Type="http://schemas.openxmlformats.org/officeDocument/2006/relationships/hyperlink" Target="https://www.bbc.co.uk/bitesize/articles/zjvj7nb"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764B31AA-7163-4D46-8442-A7E0126BE9D4}"/>
              </a:ext>
            </a:extLst>
          </p:cNvPr>
          <p:cNvSpPr txBox="1"/>
          <p:nvPr/>
        </p:nvSpPr>
        <p:spPr>
          <a:xfrm>
            <a:off x="2120294" y="295117"/>
            <a:ext cx="7752523" cy="646331"/>
          </a:xfrm>
          <a:prstGeom prst="rect">
            <a:avLst/>
          </a:prstGeom>
          <a:noFill/>
        </p:spPr>
        <p:txBody>
          <a:bodyPr wrap="square" rtlCol="0">
            <a:spAutoFit/>
          </a:bodyPr>
          <a:lstStyle/>
          <a:p>
            <a:pPr algn="ctr"/>
            <a:r>
              <a:rPr lang="en-GB" sz="3600" b="1" u="sng" dirty="0">
                <a:latin typeface="Twinkl Cursive Looped" panose="02000000000000000000" pitchFamily="2" charset="0"/>
              </a:rPr>
              <a:t>Year </a:t>
            </a:r>
            <a:r>
              <a:rPr lang="en-GB" sz="3600" b="1" u="sng" dirty="0" smtClean="0">
                <a:latin typeface="Twinkl Cursive Looped" panose="02000000000000000000" pitchFamily="2" charset="0"/>
              </a:rPr>
              <a:t>3 - Home </a:t>
            </a:r>
            <a:r>
              <a:rPr lang="en-GB" sz="3600" b="1" u="sng" dirty="0">
                <a:latin typeface="Twinkl Cursive Looped" panose="02000000000000000000" pitchFamily="2" charset="0"/>
              </a:rPr>
              <a:t>Learning Activities</a:t>
            </a:r>
          </a:p>
        </p:txBody>
      </p:sp>
      <p:sp>
        <p:nvSpPr>
          <p:cNvPr id="6" name="TextBox 5">
            <a:extLst>
              <a:ext uri="{FF2B5EF4-FFF2-40B4-BE49-F238E27FC236}">
                <a16:creationId xmlns:a16="http://schemas.microsoft.com/office/drawing/2014/main" xmlns="" id="{F111919A-EA87-46E1-9B82-91F59C32FA85}"/>
              </a:ext>
            </a:extLst>
          </p:cNvPr>
          <p:cNvSpPr txBox="1"/>
          <p:nvPr/>
        </p:nvSpPr>
        <p:spPr>
          <a:xfrm>
            <a:off x="7920924" y="1082527"/>
            <a:ext cx="3903783" cy="5386090"/>
          </a:xfrm>
          <a:prstGeom prst="rect">
            <a:avLst/>
          </a:prstGeom>
          <a:noFill/>
          <a:ln>
            <a:solidFill>
              <a:srgbClr val="FF0000"/>
            </a:solidFill>
          </a:ln>
        </p:spPr>
        <p:txBody>
          <a:bodyPr wrap="square" rtlCol="0">
            <a:spAutoFit/>
          </a:bodyPr>
          <a:lstStyle/>
          <a:p>
            <a:pPr algn="ctr"/>
            <a:r>
              <a:rPr lang="en-GB" sz="2400" b="1" u="sng" dirty="0" smtClean="0">
                <a:latin typeface="Twinkl Cursive Looped" panose="02000000000000000000" pitchFamily="2" charset="0"/>
              </a:rPr>
              <a:t>Maths</a:t>
            </a:r>
          </a:p>
          <a:p>
            <a:pPr algn="ctr"/>
            <a:r>
              <a:rPr lang="en-GB" sz="1600" dirty="0" smtClean="0">
                <a:latin typeface="Twinkl Cursive Looped" panose="02000000000000000000" pitchFamily="2" charset="0"/>
              </a:rPr>
              <a:t>Please use this link and follow </a:t>
            </a:r>
            <a:r>
              <a:rPr lang="en-GB" sz="1600" dirty="0">
                <a:latin typeface="Twinkl Cursive Looped" panose="02000000000000000000" pitchFamily="2" charset="0"/>
              </a:rPr>
              <a:t>the daily lessons </a:t>
            </a:r>
            <a:r>
              <a:rPr lang="en-GB" sz="1600" dirty="0" smtClean="0">
                <a:latin typeface="Twinkl Cursive Looped" panose="02000000000000000000" pitchFamily="2" charset="0"/>
                <a:hlinkClick r:id="rId2"/>
              </a:rPr>
              <a:t>https</a:t>
            </a:r>
            <a:r>
              <a:rPr lang="en-GB" sz="1600" dirty="0">
                <a:latin typeface="Twinkl Cursive Looped" panose="02000000000000000000" pitchFamily="2" charset="0"/>
                <a:hlinkClick r:id="rId2"/>
              </a:rPr>
              <a:t>://whiterosemaths.com/homelearning/year-3</a:t>
            </a:r>
            <a:r>
              <a:rPr lang="en-GB" sz="1600" dirty="0" smtClean="0">
                <a:latin typeface="Twinkl Cursive Looped" panose="02000000000000000000" pitchFamily="2" charset="0"/>
                <a:hlinkClick r:id="rId2"/>
              </a:rPr>
              <a:t>/</a:t>
            </a:r>
            <a:r>
              <a:rPr lang="en-GB" sz="1600" dirty="0" smtClean="0">
                <a:latin typeface="Twinkl Cursive Looped" panose="02000000000000000000" pitchFamily="2" charset="0"/>
              </a:rPr>
              <a:t>  </a:t>
            </a:r>
            <a:endParaRPr lang="en-GB" sz="1600" dirty="0">
              <a:latin typeface="Twinkl Cursive Looped" panose="02000000000000000000" pitchFamily="2" charset="0"/>
            </a:endParaRPr>
          </a:p>
          <a:p>
            <a:pPr algn="ctr"/>
            <a:r>
              <a:rPr lang="en-GB" sz="1600" dirty="0" smtClean="0">
                <a:latin typeface="Twinkl Cursive Looped" panose="02000000000000000000" pitchFamily="2" charset="0"/>
              </a:rPr>
              <a:t>It is really important to keep practising our times tables, especially 3, 4 and 8. Here is a class favourite game, can you play against your family?</a:t>
            </a:r>
          </a:p>
          <a:p>
            <a:pPr algn="ctr"/>
            <a:r>
              <a:rPr lang="en-GB" sz="1600" dirty="0">
                <a:latin typeface="Twinkl Cursive Looped" panose="02000000000000000000" pitchFamily="2" charset="0"/>
                <a:hlinkClick r:id="rId3"/>
              </a:rPr>
              <a:t>https://</a:t>
            </a:r>
            <a:r>
              <a:rPr lang="en-GB" sz="1600" dirty="0" smtClean="0">
                <a:latin typeface="Twinkl Cursive Looped" panose="02000000000000000000" pitchFamily="2" charset="0"/>
                <a:hlinkClick r:id="rId3"/>
              </a:rPr>
              <a:t>www.topmarks.co.uk/maths-games/hit-the-button</a:t>
            </a:r>
            <a:r>
              <a:rPr lang="en-GB" sz="1600" dirty="0" smtClean="0">
                <a:latin typeface="Twinkl Cursive Looped" panose="02000000000000000000" pitchFamily="2" charset="0"/>
              </a:rPr>
              <a:t> </a:t>
            </a:r>
          </a:p>
          <a:p>
            <a:pPr algn="ctr"/>
            <a:endParaRPr lang="en-GB" sz="1600" dirty="0" smtClean="0">
              <a:latin typeface="Twinkl Cursive Looped" panose="02000000000000000000" pitchFamily="2" charset="0"/>
            </a:endParaRPr>
          </a:p>
          <a:p>
            <a:r>
              <a:rPr lang="en-GB" sz="1600" b="1" dirty="0" smtClean="0">
                <a:latin typeface="Twinkl Cursive Looped" panose="02000000000000000000" pitchFamily="2" charset="0"/>
              </a:rPr>
              <a:t>Challenge:</a:t>
            </a:r>
            <a:r>
              <a:rPr lang="en-GB" sz="1600" dirty="0">
                <a:latin typeface="Twinkl Cursive Looped" panose="02000000000000000000" pitchFamily="2" charset="0"/>
              </a:rPr>
              <a:t> </a:t>
            </a:r>
            <a:r>
              <a:rPr lang="en-GB" sz="1600" dirty="0" smtClean="0">
                <a:latin typeface="Twinkl Cursive Looped" panose="02000000000000000000" pitchFamily="2" charset="0"/>
              </a:rPr>
              <a:t>Use this link and complete the activities to revise your knowledge of place value. </a:t>
            </a:r>
            <a:r>
              <a:rPr lang="en-GB" sz="1600" u="sng" dirty="0" smtClean="0">
                <a:hlinkClick r:id="rId4"/>
              </a:rPr>
              <a:t>https</a:t>
            </a:r>
            <a:r>
              <a:rPr lang="en-GB" sz="1600" u="sng" dirty="0">
                <a:hlinkClick r:id="rId4"/>
              </a:rPr>
              <a:t>://</a:t>
            </a:r>
            <a:r>
              <a:rPr lang="en-GB" sz="1600" u="sng" dirty="0" smtClean="0">
                <a:hlinkClick r:id="rId4"/>
              </a:rPr>
              <a:t>www.bbc.co.uk/bitesize/articles/zmdpnrd</a:t>
            </a:r>
            <a:r>
              <a:rPr lang="en-GB" sz="1600" u="sng" dirty="0" smtClean="0"/>
              <a:t> </a:t>
            </a:r>
          </a:p>
          <a:p>
            <a:r>
              <a:rPr lang="en-GB" sz="1600" dirty="0" smtClean="0">
                <a:latin typeface="Twinkl Cursive Looped" panose="02000000000000000000" pitchFamily="2" charset="0"/>
              </a:rPr>
              <a:t>Using the numbers 1-9, and you </a:t>
            </a:r>
            <a:r>
              <a:rPr lang="en-GB" sz="1600" dirty="0" smtClean="0">
                <a:latin typeface="Twinkl Cursive Looped" panose="02000000000000000000" pitchFamily="2" charset="0"/>
              </a:rPr>
              <a:t>only use each number once, what is the largest 3 digit number you can make? What is the smallest? How do you know?</a:t>
            </a:r>
            <a:endParaRPr lang="en-GB" sz="1600" dirty="0">
              <a:latin typeface="Twinkl Cursive Looped" panose="02000000000000000000" pitchFamily="2" charset="0"/>
            </a:endParaRPr>
          </a:p>
        </p:txBody>
      </p:sp>
      <p:sp>
        <p:nvSpPr>
          <p:cNvPr id="16" name="TextBox 15">
            <a:extLst>
              <a:ext uri="{FF2B5EF4-FFF2-40B4-BE49-F238E27FC236}">
                <a16:creationId xmlns:a16="http://schemas.microsoft.com/office/drawing/2014/main" xmlns="" id="{7A72EFFA-7A9D-4B28-95D6-9C15BEE00C17}"/>
              </a:ext>
            </a:extLst>
          </p:cNvPr>
          <p:cNvSpPr txBox="1"/>
          <p:nvPr/>
        </p:nvSpPr>
        <p:spPr>
          <a:xfrm>
            <a:off x="300668" y="1082527"/>
            <a:ext cx="3837578" cy="4647426"/>
          </a:xfrm>
          <a:prstGeom prst="rect">
            <a:avLst/>
          </a:prstGeom>
          <a:noFill/>
          <a:ln>
            <a:solidFill>
              <a:srgbClr val="FF0000"/>
            </a:solidFill>
          </a:ln>
        </p:spPr>
        <p:txBody>
          <a:bodyPr wrap="square" rtlCol="0">
            <a:spAutoFit/>
          </a:bodyPr>
          <a:lstStyle/>
          <a:p>
            <a:pPr algn="ctr"/>
            <a:r>
              <a:rPr lang="en-GB" sz="2400" b="1" u="sng" dirty="0" smtClean="0">
                <a:latin typeface="Twinkl Cursive Looped" panose="02000000000000000000" pitchFamily="2" charset="0"/>
              </a:rPr>
              <a:t>English</a:t>
            </a:r>
          </a:p>
          <a:p>
            <a:pPr algn="ctr"/>
            <a:r>
              <a:rPr lang="en-GB" sz="1600" dirty="0" smtClean="0">
                <a:latin typeface="Twinkl Cursive Looped" panose="02000000000000000000" pitchFamily="2" charset="0"/>
              </a:rPr>
              <a:t>Please follow this link and complete the daily reading and writing activities.</a:t>
            </a:r>
          </a:p>
          <a:p>
            <a:pPr algn="ctr"/>
            <a:endParaRPr lang="en-GB" sz="1600" b="1" u="sng" dirty="0" smtClean="0">
              <a:latin typeface="Twinkl Cursive Looped" panose="02000000000000000000" pitchFamily="2" charset="0"/>
            </a:endParaRPr>
          </a:p>
          <a:p>
            <a:pPr algn="ctr"/>
            <a:r>
              <a:rPr lang="en-GB" sz="1600" dirty="0">
                <a:latin typeface="Twinkl Cursive Looped" panose="02000000000000000000" pitchFamily="2" charset="0"/>
                <a:hlinkClick r:id="rId5"/>
              </a:rPr>
              <a:t>https://</a:t>
            </a:r>
            <a:r>
              <a:rPr lang="en-GB" sz="1600" dirty="0" smtClean="0">
                <a:latin typeface="Twinkl Cursive Looped" panose="02000000000000000000" pitchFamily="2" charset="0"/>
                <a:hlinkClick r:id="rId5"/>
              </a:rPr>
              <a:t>www.bbc.co.uk/bitesize/tags/zmyxxyc/year-3-and-p4-lessons</a:t>
            </a:r>
            <a:r>
              <a:rPr lang="en-GB" sz="1600" dirty="0" smtClean="0">
                <a:latin typeface="Twinkl Cursive Looped" panose="02000000000000000000" pitchFamily="2" charset="0"/>
              </a:rPr>
              <a:t> </a:t>
            </a:r>
          </a:p>
          <a:p>
            <a:pPr algn="ctr"/>
            <a:endParaRPr lang="en-GB" sz="1600" dirty="0" smtClean="0">
              <a:latin typeface="Twinkl Cursive Looped" panose="02000000000000000000" pitchFamily="2" charset="0"/>
            </a:endParaRPr>
          </a:p>
          <a:p>
            <a:pPr algn="ctr"/>
            <a:endParaRPr lang="en-GB" sz="1600" b="1" dirty="0">
              <a:latin typeface="Twinkl Cursive Looped" panose="02000000000000000000" pitchFamily="2" charset="0"/>
            </a:endParaRPr>
          </a:p>
          <a:p>
            <a:r>
              <a:rPr lang="en-GB" sz="1600" b="1" dirty="0" smtClean="0">
                <a:latin typeface="Twinkl Cursive Looped" panose="02000000000000000000" pitchFamily="2" charset="0"/>
              </a:rPr>
              <a:t>Challenge: </a:t>
            </a:r>
            <a:r>
              <a:rPr lang="en-GB" sz="1600" dirty="0" smtClean="0">
                <a:latin typeface="Twinkl Cursive Looped" panose="02000000000000000000" pitchFamily="2" charset="0"/>
              </a:rPr>
              <a:t>Can you write a letter to me and let me know what you have been up to since you have been at home? I am missing you lots and want to hear all about it. </a:t>
            </a:r>
          </a:p>
          <a:p>
            <a:endParaRPr lang="en-GB" sz="1600" dirty="0" smtClean="0">
              <a:latin typeface="Twinkl Cursive Looped" panose="02000000000000000000" pitchFamily="2" charset="0"/>
            </a:endParaRPr>
          </a:p>
          <a:p>
            <a:r>
              <a:rPr lang="en-GB" sz="1600" dirty="0" smtClean="0">
                <a:latin typeface="Twinkl Cursive Looped" panose="02000000000000000000" pitchFamily="2" charset="0"/>
              </a:rPr>
              <a:t>Remember to include who your letter is to and from, paragraphs, exciting sentences, different types of punctuation, powerful verbs and adverbs.</a:t>
            </a:r>
            <a:endParaRPr lang="en-GB" sz="1600" dirty="0">
              <a:latin typeface="Twinkl Cursive Looped" panose="02000000000000000000" pitchFamily="2" charset="0"/>
            </a:endParaRPr>
          </a:p>
        </p:txBody>
      </p:sp>
      <p:sp>
        <p:nvSpPr>
          <p:cNvPr id="7" name="TextBox 6">
            <a:extLst>
              <a:ext uri="{FF2B5EF4-FFF2-40B4-BE49-F238E27FC236}">
                <a16:creationId xmlns:a16="http://schemas.microsoft.com/office/drawing/2014/main" xmlns="" id="{7A72EFFA-7A9D-4B28-95D6-9C15BEE00C17}"/>
              </a:ext>
            </a:extLst>
          </p:cNvPr>
          <p:cNvSpPr txBox="1"/>
          <p:nvPr/>
        </p:nvSpPr>
        <p:spPr>
          <a:xfrm>
            <a:off x="4411444" y="1000064"/>
            <a:ext cx="3193775" cy="5632311"/>
          </a:xfrm>
          <a:prstGeom prst="rect">
            <a:avLst/>
          </a:prstGeom>
          <a:noFill/>
          <a:ln>
            <a:solidFill>
              <a:srgbClr val="FF0000"/>
            </a:solidFill>
          </a:ln>
        </p:spPr>
        <p:txBody>
          <a:bodyPr wrap="square" rtlCol="0">
            <a:spAutoFit/>
          </a:bodyPr>
          <a:lstStyle/>
          <a:p>
            <a:pPr algn="ctr"/>
            <a:r>
              <a:rPr lang="en-GB" sz="2000" dirty="0" smtClean="0">
                <a:latin typeface="Twinkl Cursive Looped" panose="02000000000000000000" pitchFamily="2" charset="0"/>
              </a:rPr>
              <a:t>Hi year 3, </a:t>
            </a:r>
          </a:p>
          <a:p>
            <a:pPr algn="ctr"/>
            <a:endParaRPr lang="en-GB" sz="2000" dirty="0" smtClean="0">
              <a:latin typeface="Twinkl Cursive Looped" panose="02000000000000000000" pitchFamily="2" charset="0"/>
            </a:endParaRPr>
          </a:p>
          <a:p>
            <a:pPr algn="ctr"/>
            <a:r>
              <a:rPr lang="en-GB" sz="2000" dirty="0" smtClean="0">
                <a:latin typeface="Twinkl Cursive Looped" panose="02000000000000000000" pitchFamily="2" charset="0"/>
              </a:rPr>
              <a:t>There will be some  new challenges every week to keep you busy while you are at home. Some will be practising things we have already learned about and others are new. </a:t>
            </a:r>
          </a:p>
          <a:p>
            <a:pPr algn="ctr"/>
            <a:r>
              <a:rPr lang="en-GB" sz="2000" dirty="0" smtClean="0">
                <a:latin typeface="Twinkl Cursive Looped" panose="02000000000000000000" pitchFamily="2" charset="0"/>
              </a:rPr>
              <a:t/>
            </a:r>
            <a:br>
              <a:rPr lang="en-GB" sz="2000" dirty="0" smtClean="0">
                <a:latin typeface="Twinkl Cursive Looped" panose="02000000000000000000" pitchFamily="2" charset="0"/>
              </a:rPr>
            </a:br>
            <a:r>
              <a:rPr lang="en-GB" sz="2000" dirty="0" smtClean="0">
                <a:latin typeface="Twinkl Cursive Looped" panose="02000000000000000000" pitchFamily="2" charset="0"/>
              </a:rPr>
              <a:t>Most importantly, stay happy, healthy and smiling. We can’t wait to see you.</a:t>
            </a:r>
          </a:p>
          <a:p>
            <a:pPr algn="ctr"/>
            <a:endParaRPr lang="en-GB" sz="2000" dirty="0" smtClean="0">
              <a:latin typeface="Twinkl Cursive Looped" panose="02000000000000000000" pitchFamily="2" charset="0"/>
            </a:endParaRPr>
          </a:p>
          <a:p>
            <a:pPr algn="ctr"/>
            <a:r>
              <a:rPr lang="en-GB" sz="2000" b="1" dirty="0" smtClean="0">
                <a:latin typeface="Twinkl Cursive Looped" panose="02000000000000000000" pitchFamily="2" charset="0"/>
              </a:rPr>
              <a:t>We miss you lots,</a:t>
            </a:r>
          </a:p>
          <a:p>
            <a:pPr algn="ctr"/>
            <a:r>
              <a:rPr lang="en-GB" sz="2000" dirty="0" smtClean="0">
                <a:latin typeface="Twinkl Cursive Looped" panose="02000000000000000000" pitchFamily="2" charset="0"/>
              </a:rPr>
              <a:t>Miss Lehan and Miss Casey x</a:t>
            </a:r>
          </a:p>
        </p:txBody>
      </p:sp>
      <p:pic>
        <p:nvPicPr>
          <p:cNvPr id="8" name="Picture 3" descr="C:\Users\User\AppData\Local\Microsoft\Windows\INetCache\IE\QOM94LNY\vector-rainbow-in-the-clouds-prev-by-dragonart[1].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0509" r="16291"/>
          <a:stretch/>
        </p:blipFill>
        <p:spPr bwMode="auto">
          <a:xfrm>
            <a:off x="1" y="5991367"/>
            <a:ext cx="1610436" cy="87649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User\AppData\Local\Microsoft\Windows\INetCache\IE\QOM94LNY\vector-rainbow-in-the-clouds-prev-by-dragonart[1].jp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8680" t="10509" r="16291"/>
          <a:stretch/>
        </p:blipFill>
        <p:spPr bwMode="auto">
          <a:xfrm>
            <a:off x="11054687" y="6177253"/>
            <a:ext cx="1137312" cy="690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0116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8A279802-A0FE-48ED-B254-B4665C1F96F1}"/>
              </a:ext>
            </a:extLst>
          </p:cNvPr>
          <p:cNvSpPr txBox="1"/>
          <p:nvPr/>
        </p:nvSpPr>
        <p:spPr>
          <a:xfrm>
            <a:off x="4326340" y="342861"/>
            <a:ext cx="3425587" cy="6278642"/>
          </a:xfrm>
          <a:prstGeom prst="rect">
            <a:avLst/>
          </a:prstGeom>
          <a:noFill/>
          <a:ln>
            <a:solidFill>
              <a:srgbClr val="FF0000"/>
            </a:solidFill>
          </a:ln>
        </p:spPr>
        <p:txBody>
          <a:bodyPr wrap="square" rtlCol="0">
            <a:spAutoFit/>
          </a:bodyPr>
          <a:lstStyle/>
          <a:p>
            <a:pPr algn="ctr"/>
            <a:r>
              <a:rPr lang="en-GB" sz="2400" b="1" u="sng" dirty="0" smtClean="0">
                <a:latin typeface="Twinkl Cursive Looped" panose="02000000000000000000" pitchFamily="2" charset="0"/>
              </a:rPr>
              <a:t>History</a:t>
            </a:r>
            <a:endParaRPr lang="en-GB" sz="2400" b="1" u="sng" dirty="0">
              <a:latin typeface="Twinkl Cursive Looped" panose="02000000000000000000" pitchFamily="2" charset="0"/>
            </a:endParaRPr>
          </a:p>
          <a:p>
            <a:pPr algn="ctr"/>
            <a:r>
              <a:rPr lang="en-GB" dirty="0" smtClean="0">
                <a:latin typeface="Twinkl Cursive Looped" panose="02000000000000000000" pitchFamily="2" charset="0"/>
              </a:rPr>
              <a:t>Our history topic is the Roman Empire and its impact upon Britain. Last week, we found out about the Roman army. </a:t>
            </a:r>
          </a:p>
          <a:p>
            <a:pPr algn="ctr"/>
            <a:endParaRPr lang="en-GB" dirty="0">
              <a:latin typeface="Twinkl Cursive Looped" panose="02000000000000000000" pitchFamily="2" charset="0"/>
            </a:endParaRPr>
          </a:p>
          <a:p>
            <a:pPr algn="ctr"/>
            <a:r>
              <a:rPr lang="en-GB" dirty="0" smtClean="0">
                <a:latin typeface="Twinkl Cursive Looped" panose="02000000000000000000" pitchFamily="2" charset="0"/>
              </a:rPr>
              <a:t>This week, use this link to learn about whether the </a:t>
            </a:r>
            <a:r>
              <a:rPr lang="en-GB" dirty="0" smtClean="0">
                <a:latin typeface="Twinkl Cursive Looped" panose="02000000000000000000" pitchFamily="2" charset="0"/>
              </a:rPr>
              <a:t>Romans </a:t>
            </a:r>
            <a:r>
              <a:rPr lang="en-GB" dirty="0" smtClean="0">
                <a:latin typeface="Twinkl Cursive Looped" panose="02000000000000000000" pitchFamily="2" charset="0"/>
              </a:rPr>
              <a:t>invaded Scotland: </a:t>
            </a:r>
          </a:p>
          <a:p>
            <a:pPr algn="ctr"/>
            <a:r>
              <a:rPr lang="en-GB" dirty="0">
                <a:latin typeface="Twinkl Cursive Looped" panose="02000000000000000000" pitchFamily="2" charset="0"/>
                <a:hlinkClick r:id="rId2"/>
              </a:rPr>
              <a:t>https://</a:t>
            </a:r>
            <a:r>
              <a:rPr lang="en-GB" dirty="0" smtClean="0">
                <a:latin typeface="Twinkl Cursive Looped" panose="02000000000000000000" pitchFamily="2" charset="0"/>
                <a:hlinkClick r:id="rId2"/>
              </a:rPr>
              <a:t>www.bbc.co.uk/bitesize/articles/zjxmkty</a:t>
            </a:r>
            <a:r>
              <a:rPr lang="en-GB" dirty="0" smtClean="0">
                <a:latin typeface="Twinkl Cursive Looped" panose="02000000000000000000" pitchFamily="2" charset="0"/>
              </a:rPr>
              <a:t> </a:t>
            </a:r>
          </a:p>
          <a:p>
            <a:pPr algn="ctr"/>
            <a:endParaRPr lang="en-GB" dirty="0">
              <a:latin typeface="Twinkl Cursive Looped" panose="02000000000000000000" pitchFamily="2" charset="0"/>
            </a:endParaRPr>
          </a:p>
          <a:p>
            <a:pPr algn="ctr"/>
            <a:r>
              <a:rPr lang="en-GB" b="1" dirty="0" smtClean="0">
                <a:latin typeface="Twinkl Cursive Looped" panose="02000000000000000000" pitchFamily="2" charset="0"/>
              </a:rPr>
              <a:t>Challenge:  </a:t>
            </a:r>
            <a:r>
              <a:rPr lang="en-GB" dirty="0" smtClean="0">
                <a:latin typeface="Twinkl Cursive Looped" panose="02000000000000000000" pitchFamily="2" charset="0"/>
              </a:rPr>
              <a:t>Can you research facts about Hadrian’s wall and create your own fact file? Think about what you would like to find out about Hadrian’s wall. This link could be a useful place to start your research:</a:t>
            </a:r>
          </a:p>
          <a:p>
            <a:pPr algn="ctr"/>
            <a:r>
              <a:rPr lang="en-GB" dirty="0">
                <a:latin typeface="Twinkl Cursive Looped" panose="02000000000000000000" pitchFamily="2" charset="0"/>
                <a:hlinkClick r:id="rId3"/>
              </a:rPr>
              <a:t>http://</a:t>
            </a:r>
            <a:r>
              <a:rPr lang="en-GB" dirty="0" smtClean="0">
                <a:latin typeface="Twinkl Cursive Looped" panose="02000000000000000000" pitchFamily="2" charset="0"/>
                <a:hlinkClick r:id="rId3"/>
              </a:rPr>
              <a:t>www.primaryhomeworkhelp.co.uk/romans/hadrianswall.htm</a:t>
            </a:r>
            <a:r>
              <a:rPr lang="en-GB" dirty="0" smtClean="0">
                <a:latin typeface="Twinkl Cursive Looped" panose="02000000000000000000" pitchFamily="2" charset="0"/>
              </a:rPr>
              <a:t> </a:t>
            </a:r>
          </a:p>
        </p:txBody>
      </p:sp>
      <p:sp>
        <p:nvSpPr>
          <p:cNvPr id="6" name="TextBox 5">
            <a:extLst>
              <a:ext uri="{FF2B5EF4-FFF2-40B4-BE49-F238E27FC236}">
                <a16:creationId xmlns:a16="http://schemas.microsoft.com/office/drawing/2014/main" xmlns="" id="{97B22B11-B272-4AD6-A479-C407E2774F9D}"/>
              </a:ext>
            </a:extLst>
          </p:cNvPr>
          <p:cNvSpPr txBox="1"/>
          <p:nvPr/>
        </p:nvSpPr>
        <p:spPr>
          <a:xfrm>
            <a:off x="8611737" y="459946"/>
            <a:ext cx="2798929" cy="4555093"/>
          </a:xfrm>
          <a:prstGeom prst="rect">
            <a:avLst/>
          </a:prstGeom>
          <a:noFill/>
          <a:ln>
            <a:solidFill>
              <a:srgbClr val="FF0000"/>
            </a:solidFill>
          </a:ln>
        </p:spPr>
        <p:txBody>
          <a:bodyPr wrap="square" rtlCol="0">
            <a:spAutoFit/>
          </a:bodyPr>
          <a:lstStyle/>
          <a:p>
            <a:pPr algn="ctr"/>
            <a:r>
              <a:rPr lang="en-GB" sz="2000" b="1" u="sng" dirty="0" smtClean="0">
                <a:latin typeface="Twinkl Cursive Looped" panose="02000000000000000000" pitchFamily="2" charset="0"/>
              </a:rPr>
              <a:t>Art</a:t>
            </a:r>
          </a:p>
          <a:p>
            <a:pPr algn="ctr"/>
            <a:r>
              <a:rPr lang="en-GB" dirty="0" smtClean="0">
                <a:latin typeface="Twinkl Cursive Looped" panose="02000000000000000000" pitchFamily="2" charset="0"/>
              </a:rPr>
              <a:t>Use this link </a:t>
            </a:r>
            <a:r>
              <a:rPr lang="en-GB" dirty="0">
                <a:latin typeface="Twinkl Cursive Looped" panose="02000000000000000000" pitchFamily="2" charset="0"/>
              </a:rPr>
              <a:t> </a:t>
            </a:r>
            <a:r>
              <a:rPr lang="en-GB" dirty="0" smtClean="0">
                <a:latin typeface="Twinkl Cursive Looped" panose="02000000000000000000" pitchFamily="2" charset="0"/>
              </a:rPr>
              <a:t>and join in with the activities to practise and improve your </a:t>
            </a:r>
            <a:r>
              <a:rPr lang="en-GB" dirty="0">
                <a:latin typeface="Twinkl Cursive Looped" panose="02000000000000000000" pitchFamily="2" charset="0"/>
              </a:rPr>
              <a:t>drawing </a:t>
            </a:r>
            <a:r>
              <a:rPr lang="en-GB" dirty="0" smtClean="0">
                <a:latin typeface="Twinkl Cursive Looped" panose="02000000000000000000" pitchFamily="2" charset="0"/>
              </a:rPr>
              <a:t>skills: </a:t>
            </a:r>
            <a:r>
              <a:rPr lang="en-GB" dirty="0">
                <a:latin typeface="Twinkl Cursive Looped" panose="02000000000000000000" pitchFamily="2" charset="0"/>
                <a:hlinkClick r:id="rId4"/>
              </a:rPr>
              <a:t>https://</a:t>
            </a:r>
            <a:r>
              <a:rPr lang="en-GB" dirty="0" smtClean="0">
                <a:latin typeface="Twinkl Cursive Looped" panose="02000000000000000000" pitchFamily="2" charset="0"/>
                <a:hlinkClick r:id="rId4"/>
              </a:rPr>
              <a:t>www.bbc.co.uk/bitesize/articles/zjvj7nb</a:t>
            </a:r>
            <a:r>
              <a:rPr lang="en-GB" dirty="0" smtClean="0">
                <a:latin typeface="Twinkl Cursive Looped" panose="02000000000000000000" pitchFamily="2" charset="0"/>
              </a:rPr>
              <a:t> </a:t>
            </a:r>
            <a:endParaRPr lang="en-GB" dirty="0">
              <a:latin typeface="Twinkl Cursive Looped" panose="02000000000000000000" pitchFamily="2" charset="0"/>
            </a:endParaRPr>
          </a:p>
          <a:p>
            <a:pPr algn="ctr"/>
            <a:r>
              <a:rPr lang="en-GB" dirty="0" smtClean="0">
                <a:latin typeface="Twinkl Cursive Looped" panose="02000000000000000000" pitchFamily="2" charset="0"/>
              </a:rPr>
              <a:t> </a:t>
            </a:r>
          </a:p>
          <a:p>
            <a:pPr algn="ctr"/>
            <a:r>
              <a:rPr lang="en-GB" b="1" dirty="0" smtClean="0">
                <a:latin typeface="Twinkl Cursive Looped" panose="02000000000000000000" pitchFamily="2" charset="0"/>
              </a:rPr>
              <a:t>Challenge</a:t>
            </a:r>
            <a:r>
              <a:rPr lang="en-GB" dirty="0" smtClean="0">
                <a:latin typeface="Twinkl Cursive Looped" panose="02000000000000000000" pitchFamily="2" charset="0"/>
              </a:rPr>
              <a:t>: Can you draw Hadrian’s wall? Maybe you can add this to your fact file. Or if you have empty </a:t>
            </a:r>
            <a:r>
              <a:rPr lang="en-GB" dirty="0" smtClean="0">
                <a:latin typeface="Twinkl Cursive Looped" panose="02000000000000000000" pitchFamily="2" charset="0"/>
              </a:rPr>
              <a:t>cardboard </a:t>
            </a:r>
            <a:r>
              <a:rPr lang="en-GB" dirty="0" smtClean="0">
                <a:latin typeface="Twinkl Cursive Looped" panose="02000000000000000000" pitchFamily="2" charset="0"/>
              </a:rPr>
              <a:t>boxes and glue at home, </a:t>
            </a:r>
            <a:r>
              <a:rPr lang="en-GB" dirty="0">
                <a:latin typeface="Twinkl Cursive Looped" panose="02000000000000000000" pitchFamily="2" charset="0"/>
              </a:rPr>
              <a:t>m</a:t>
            </a:r>
            <a:r>
              <a:rPr lang="en-GB" dirty="0" smtClean="0">
                <a:latin typeface="Twinkl Cursive Looped" panose="02000000000000000000" pitchFamily="2" charset="0"/>
              </a:rPr>
              <a:t>aybe </a:t>
            </a:r>
            <a:r>
              <a:rPr lang="en-GB" dirty="0" smtClean="0">
                <a:latin typeface="Twinkl Cursive Looped" panose="02000000000000000000" pitchFamily="2" charset="0"/>
              </a:rPr>
              <a:t>you could build your own Hadrian’s wall.</a:t>
            </a:r>
          </a:p>
        </p:txBody>
      </p:sp>
      <p:sp>
        <p:nvSpPr>
          <p:cNvPr id="8" name="TextBox 7">
            <a:extLst>
              <a:ext uri="{FF2B5EF4-FFF2-40B4-BE49-F238E27FC236}">
                <a16:creationId xmlns:a16="http://schemas.microsoft.com/office/drawing/2014/main" xmlns="" id="{C0BA68F7-4375-44FF-929D-B0B35ABC0E4E}"/>
              </a:ext>
            </a:extLst>
          </p:cNvPr>
          <p:cNvSpPr txBox="1"/>
          <p:nvPr/>
        </p:nvSpPr>
        <p:spPr>
          <a:xfrm>
            <a:off x="614146" y="459946"/>
            <a:ext cx="3207225" cy="5170646"/>
          </a:xfrm>
          <a:prstGeom prst="rect">
            <a:avLst/>
          </a:prstGeom>
          <a:noFill/>
          <a:ln>
            <a:solidFill>
              <a:srgbClr val="FF0000"/>
            </a:solidFill>
          </a:ln>
        </p:spPr>
        <p:txBody>
          <a:bodyPr wrap="square" rtlCol="0">
            <a:spAutoFit/>
          </a:bodyPr>
          <a:lstStyle/>
          <a:p>
            <a:pPr algn="ctr"/>
            <a:r>
              <a:rPr lang="en-GB" sz="2400" b="1" u="sng" dirty="0">
                <a:latin typeface="Twinkl Cursive Looped" panose="02000000000000000000" pitchFamily="2" charset="0"/>
              </a:rPr>
              <a:t>Science </a:t>
            </a:r>
          </a:p>
          <a:p>
            <a:pPr algn="ctr"/>
            <a:r>
              <a:rPr lang="en-GB" dirty="0">
                <a:latin typeface="Twinkl Cursive Looped" panose="02000000000000000000" pitchFamily="2" charset="0"/>
              </a:rPr>
              <a:t>Our Science topic this half term is </a:t>
            </a:r>
            <a:r>
              <a:rPr lang="en-GB" dirty="0" smtClean="0">
                <a:latin typeface="Twinkl Cursive Looped" panose="02000000000000000000" pitchFamily="2" charset="0"/>
              </a:rPr>
              <a:t>plants. </a:t>
            </a:r>
          </a:p>
          <a:p>
            <a:pPr algn="ctr"/>
            <a:r>
              <a:rPr lang="en-GB" dirty="0" smtClean="0">
                <a:latin typeface="Twinkl Cursive Looped" panose="02000000000000000000" pitchFamily="2" charset="0"/>
              </a:rPr>
              <a:t>Use this link to help you learn about why bees are attracted to flowers.</a:t>
            </a:r>
          </a:p>
          <a:p>
            <a:pPr algn="ctr"/>
            <a:r>
              <a:rPr lang="en-GB" u="sng" dirty="0">
                <a:hlinkClick r:id="rId5"/>
              </a:rPr>
              <a:t>https://</a:t>
            </a:r>
            <a:r>
              <a:rPr lang="en-GB" u="sng" dirty="0" smtClean="0">
                <a:hlinkClick r:id="rId5"/>
              </a:rPr>
              <a:t>www.bbc.co.uk/bitesize/topics/zy66fg8/articles/zx4ktv4</a:t>
            </a:r>
            <a:r>
              <a:rPr lang="en-GB" u="sng" dirty="0" smtClean="0"/>
              <a:t> </a:t>
            </a:r>
          </a:p>
          <a:p>
            <a:pPr algn="ctr"/>
            <a:r>
              <a:rPr lang="en-GB" dirty="0" smtClean="0">
                <a:latin typeface="Twinkl Cursive Looped" panose="02000000000000000000" pitchFamily="2" charset="0"/>
              </a:rPr>
              <a:t> </a:t>
            </a:r>
            <a:endParaRPr lang="en-GB" dirty="0">
              <a:latin typeface="Twinkl Cursive Looped" panose="02000000000000000000" pitchFamily="2" charset="0"/>
            </a:endParaRPr>
          </a:p>
          <a:p>
            <a:pPr algn="ctr"/>
            <a:r>
              <a:rPr lang="en-GB" b="1" dirty="0" smtClean="0">
                <a:latin typeface="Twinkl Cursive Looped" panose="02000000000000000000" pitchFamily="2" charset="0"/>
              </a:rPr>
              <a:t>Challenge: </a:t>
            </a:r>
            <a:r>
              <a:rPr lang="en-GB" dirty="0" smtClean="0">
                <a:latin typeface="Twinkl Cursive Looped" panose="02000000000000000000" pitchFamily="2" charset="0"/>
              </a:rPr>
              <a:t>Take the quiz on the link above to test how much you have learned. Can you explain to someone you live with why bees are important for plants? Maybe you can write a paragraph of advice about why we should be kind to bees.</a:t>
            </a:r>
            <a:endParaRPr lang="en-GB" dirty="0">
              <a:latin typeface="Twinkl Cursive Looped" panose="02000000000000000000" pitchFamily="2" charset="0"/>
            </a:endParaRPr>
          </a:p>
        </p:txBody>
      </p:sp>
      <p:pic>
        <p:nvPicPr>
          <p:cNvPr id="1027" name="Picture 3" descr="C:\Users\User\AppData\Local\Microsoft\Windows\INetCache\IE\QOM94LNY\vector-rainbow-in-the-clouds-prev-by-dragonart[1].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0509" r="16291"/>
          <a:stretch/>
        </p:blipFill>
        <p:spPr bwMode="auto">
          <a:xfrm>
            <a:off x="1" y="5991367"/>
            <a:ext cx="1610436" cy="87649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User\AppData\Local\Microsoft\Windows\INetCache\IE\QOM94LNY\vector-rainbow-in-the-clouds-prev-by-dragonart[1].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2650" t="10509" r="16291"/>
          <a:stretch/>
        </p:blipFill>
        <p:spPr bwMode="auto">
          <a:xfrm>
            <a:off x="10631606" y="5991367"/>
            <a:ext cx="1367052" cy="876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3369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330</TotalTime>
  <Words>454</Words>
  <Application>Microsoft Office PowerPoint</Application>
  <PresentationFormat>Custom</PresentationFormat>
  <Paragraphs>42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Lehan</dc:creator>
  <cp:lastModifiedBy>User</cp:lastModifiedBy>
  <cp:revision>33</cp:revision>
  <dcterms:created xsi:type="dcterms:W3CDTF">2020-04-24T12:19:54Z</dcterms:created>
  <dcterms:modified xsi:type="dcterms:W3CDTF">2020-06-18T21:56:11Z</dcterms:modified>
</cp:coreProperties>
</file>