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07A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53" autoAdjust="0"/>
    <p:restoredTop sz="94660"/>
  </p:normalViewPr>
  <p:slideViewPr>
    <p:cSldViewPr snapToGrid="0">
      <p:cViewPr>
        <p:scale>
          <a:sx n="70" d="100"/>
          <a:sy n="70" d="100"/>
        </p:scale>
        <p:origin x="-750" y="-1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41740E9-D862-4995-AD4B-6BD1AB030D61}" type="datetimeFigureOut">
              <a:rPr lang="en-GB" smtClean="0"/>
              <a:t>08/06/2020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8ABD63-28B7-43ED-9BBC-E29659AD02CE}" type="slidenum">
              <a:rPr lang="en-GB" smtClean="0"/>
              <a:t>‹#›</a:t>
            </a:fld>
            <a:endParaRPr lang="en-GB"/>
          </a:p>
        </p:txBody>
      </p:sp>
    </p:spTree>
    <p:extLst>
      <p:ext uri="{BB962C8B-B14F-4D97-AF65-F5344CB8AC3E}">
        <p14:creationId xmlns:p14="http://schemas.microsoft.com/office/powerpoint/2010/main" val="1465124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1740E9-D862-4995-AD4B-6BD1AB030D61}" type="datetimeFigureOut">
              <a:rPr lang="en-GB" smtClean="0"/>
              <a:t>08/06/2020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8ABD63-28B7-43ED-9BBC-E29659AD02CE}" type="slidenum">
              <a:rPr lang="en-GB" smtClean="0"/>
              <a:t>‹#›</a:t>
            </a:fld>
            <a:endParaRPr lang="en-GB"/>
          </a:p>
        </p:txBody>
      </p:sp>
    </p:spTree>
    <p:extLst>
      <p:ext uri="{BB962C8B-B14F-4D97-AF65-F5344CB8AC3E}">
        <p14:creationId xmlns:p14="http://schemas.microsoft.com/office/powerpoint/2010/main" val="2372884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41"/>
            <a:ext cx="36576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12800" y="274641"/>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1740E9-D862-4995-AD4B-6BD1AB030D61}" type="datetimeFigureOut">
              <a:rPr lang="en-GB" smtClean="0"/>
              <a:t>08/06/2020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8ABD63-28B7-43ED-9BBC-E29659AD02CE}" type="slidenum">
              <a:rPr lang="en-GB" smtClean="0"/>
              <a:t>‹#›</a:t>
            </a:fld>
            <a:endParaRPr lang="en-GB"/>
          </a:p>
        </p:txBody>
      </p:sp>
    </p:spTree>
    <p:extLst>
      <p:ext uri="{BB962C8B-B14F-4D97-AF65-F5344CB8AC3E}">
        <p14:creationId xmlns:p14="http://schemas.microsoft.com/office/powerpoint/2010/main" val="1065844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1740E9-D862-4995-AD4B-6BD1AB030D61}" type="datetimeFigureOut">
              <a:rPr lang="en-GB" smtClean="0"/>
              <a:t>08/06/2020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8ABD63-28B7-43ED-9BBC-E29659AD02CE}" type="slidenum">
              <a:rPr lang="en-GB" smtClean="0"/>
              <a:t>‹#›</a:t>
            </a:fld>
            <a:endParaRPr lang="en-GB"/>
          </a:p>
        </p:txBody>
      </p:sp>
    </p:spTree>
    <p:extLst>
      <p:ext uri="{BB962C8B-B14F-4D97-AF65-F5344CB8AC3E}">
        <p14:creationId xmlns:p14="http://schemas.microsoft.com/office/powerpoint/2010/main" val="1878820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1740E9-D862-4995-AD4B-6BD1AB030D61}" type="datetimeFigureOut">
              <a:rPr lang="en-GB" smtClean="0"/>
              <a:t>08/06/2020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8ABD63-28B7-43ED-9BBC-E29659AD02CE}" type="slidenum">
              <a:rPr lang="en-GB" smtClean="0"/>
              <a:t>‹#›</a:t>
            </a:fld>
            <a:endParaRPr lang="en-GB"/>
          </a:p>
        </p:txBody>
      </p:sp>
    </p:spTree>
    <p:extLst>
      <p:ext uri="{BB962C8B-B14F-4D97-AF65-F5344CB8AC3E}">
        <p14:creationId xmlns:p14="http://schemas.microsoft.com/office/powerpoint/2010/main" val="400333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41740E9-D862-4995-AD4B-6BD1AB030D61}" type="datetimeFigureOut">
              <a:rPr lang="en-GB" smtClean="0"/>
              <a:t>08/06/2020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8ABD63-28B7-43ED-9BBC-E29659AD02CE}" type="slidenum">
              <a:rPr lang="en-GB" smtClean="0"/>
              <a:t>‹#›</a:t>
            </a:fld>
            <a:endParaRPr lang="en-GB"/>
          </a:p>
        </p:txBody>
      </p:sp>
    </p:spTree>
    <p:extLst>
      <p:ext uri="{BB962C8B-B14F-4D97-AF65-F5344CB8AC3E}">
        <p14:creationId xmlns:p14="http://schemas.microsoft.com/office/powerpoint/2010/main" val="331733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41740E9-D862-4995-AD4B-6BD1AB030D61}" type="datetimeFigureOut">
              <a:rPr lang="en-GB" smtClean="0"/>
              <a:t>08/06/2020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28ABD63-28B7-43ED-9BBC-E29659AD02CE}" type="slidenum">
              <a:rPr lang="en-GB" smtClean="0"/>
              <a:t>‹#›</a:t>
            </a:fld>
            <a:endParaRPr lang="en-GB"/>
          </a:p>
        </p:txBody>
      </p:sp>
    </p:spTree>
    <p:extLst>
      <p:ext uri="{BB962C8B-B14F-4D97-AF65-F5344CB8AC3E}">
        <p14:creationId xmlns:p14="http://schemas.microsoft.com/office/powerpoint/2010/main" val="2143703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41740E9-D862-4995-AD4B-6BD1AB030D61}" type="datetimeFigureOut">
              <a:rPr lang="en-GB" smtClean="0"/>
              <a:t>08/06/2020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28ABD63-28B7-43ED-9BBC-E29659AD02CE}" type="slidenum">
              <a:rPr lang="en-GB" smtClean="0"/>
              <a:t>‹#›</a:t>
            </a:fld>
            <a:endParaRPr lang="en-GB"/>
          </a:p>
        </p:txBody>
      </p:sp>
    </p:spTree>
    <p:extLst>
      <p:ext uri="{BB962C8B-B14F-4D97-AF65-F5344CB8AC3E}">
        <p14:creationId xmlns:p14="http://schemas.microsoft.com/office/powerpoint/2010/main" val="1150163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1740E9-D862-4995-AD4B-6BD1AB030D61}" type="datetimeFigureOut">
              <a:rPr lang="en-GB" smtClean="0"/>
              <a:t>08/06/2020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28ABD63-28B7-43ED-9BBC-E29659AD02CE}" type="slidenum">
              <a:rPr lang="en-GB" smtClean="0"/>
              <a:t>‹#›</a:t>
            </a:fld>
            <a:endParaRPr lang="en-GB"/>
          </a:p>
        </p:txBody>
      </p:sp>
    </p:spTree>
    <p:extLst>
      <p:ext uri="{BB962C8B-B14F-4D97-AF65-F5344CB8AC3E}">
        <p14:creationId xmlns:p14="http://schemas.microsoft.com/office/powerpoint/2010/main" val="3691875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1740E9-D862-4995-AD4B-6BD1AB030D61}" type="datetimeFigureOut">
              <a:rPr lang="en-GB" smtClean="0"/>
              <a:t>08/06/2020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8ABD63-28B7-43ED-9BBC-E29659AD02CE}" type="slidenum">
              <a:rPr lang="en-GB" smtClean="0"/>
              <a:t>‹#›</a:t>
            </a:fld>
            <a:endParaRPr lang="en-GB"/>
          </a:p>
        </p:txBody>
      </p:sp>
    </p:spTree>
    <p:extLst>
      <p:ext uri="{BB962C8B-B14F-4D97-AF65-F5344CB8AC3E}">
        <p14:creationId xmlns:p14="http://schemas.microsoft.com/office/powerpoint/2010/main" val="1777526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1740E9-D862-4995-AD4B-6BD1AB030D61}" type="datetimeFigureOut">
              <a:rPr lang="en-GB" smtClean="0"/>
              <a:t>08/06/2020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8ABD63-28B7-43ED-9BBC-E29659AD02CE}" type="slidenum">
              <a:rPr lang="en-GB" smtClean="0"/>
              <a:t>‹#›</a:t>
            </a:fld>
            <a:endParaRPr lang="en-GB"/>
          </a:p>
        </p:txBody>
      </p:sp>
    </p:spTree>
    <p:extLst>
      <p:ext uri="{BB962C8B-B14F-4D97-AF65-F5344CB8AC3E}">
        <p14:creationId xmlns:p14="http://schemas.microsoft.com/office/powerpoint/2010/main" val="3097859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C000"/>
            </a:gs>
            <a:gs pos="29000">
              <a:srgbClr val="FFFF00"/>
            </a:gs>
            <a:gs pos="100000">
              <a:schemeClr val="bg1"/>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1740E9-D862-4995-AD4B-6BD1AB030D61}" type="datetimeFigureOut">
              <a:rPr lang="en-GB" smtClean="0"/>
              <a:t>08/06/2020</a:t>
            </a:fld>
            <a:endParaRPr lang="en-GB"/>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ABD63-28B7-43ED-9BBC-E29659AD02CE}" type="slidenum">
              <a:rPr lang="en-GB" smtClean="0"/>
              <a:t>‹#›</a:t>
            </a:fld>
            <a:endParaRPr lang="en-GB"/>
          </a:p>
        </p:txBody>
      </p:sp>
    </p:spTree>
    <p:extLst>
      <p:ext uri="{BB962C8B-B14F-4D97-AF65-F5344CB8AC3E}">
        <p14:creationId xmlns:p14="http://schemas.microsoft.com/office/powerpoint/2010/main" val="356289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hyperlink" Target="https://www.topmarks.co.uk/maths-games/hit-the-button" TargetMode="External"/><Relationship Id="rId7" Type="http://schemas.openxmlformats.org/officeDocument/2006/relationships/image" Target="../media/image1.jpeg"/><Relationship Id="rId2" Type="http://schemas.openxmlformats.org/officeDocument/2006/relationships/hyperlink" Target="https://whiterosemaths.com/homelearning/year-3/" TargetMode="External"/><Relationship Id="rId1" Type="http://schemas.openxmlformats.org/officeDocument/2006/relationships/slideLayout" Target="../slideLayouts/slideLayout1.xml"/><Relationship Id="rId6" Type="http://schemas.openxmlformats.org/officeDocument/2006/relationships/hyperlink" Target="https://www.bbc.co.uk/bitesize/topics/zwwp8mn/articles/zw38srd" TargetMode="External"/><Relationship Id="rId5" Type="http://schemas.openxmlformats.org/officeDocument/2006/relationships/hyperlink" Target="https://www.bbc.co.uk/bitesize/tags/zmyxxyc/year-3-and-p4-lessons" TargetMode="External"/><Relationship Id="rId4" Type="http://schemas.openxmlformats.org/officeDocument/2006/relationships/hyperlink" Target="https://www.bbc.co.uk/bitesize/topics/z9sfr82/articles/zqf4cwx"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primaryhomeworkhelp.co.uk/romans/shield.html" TargetMode="External"/><Relationship Id="rId2" Type="http://schemas.openxmlformats.org/officeDocument/2006/relationships/hyperlink" Target="https://www.bbc.co.uk/bitesize/articles/z4dts4j"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s://www.bbc.co.uk/bitesize/topics/zy66fg8/articles/zcjnp3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764B31AA-7163-4D46-8442-A7E0126BE9D4}"/>
              </a:ext>
            </a:extLst>
          </p:cNvPr>
          <p:cNvSpPr txBox="1"/>
          <p:nvPr/>
        </p:nvSpPr>
        <p:spPr>
          <a:xfrm>
            <a:off x="2120294" y="295117"/>
            <a:ext cx="7752523" cy="646331"/>
          </a:xfrm>
          <a:prstGeom prst="rect">
            <a:avLst/>
          </a:prstGeom>
          <a:noFill/>
        </p:spPr>
        <p:txBody>
          <a:bodyPr wrap="square" rtlCol="0">
            <a:spAutoFit/>
          </a:bodyPr>
          <a:lstStyle/>
          <a:p>
            <a:pPr algn="ctr"/>
            <a:r>
              <a:rPr lang="en-GB" sz="3600" b="1" u="sng" dirty="0">
                <a:latin typeface="Twinkl Cursive Looped" panose="02000000000000000000" pitchFamily="2" charset="0"/>
              </a:rPr>
              <a:t>Year </a:t>
            </a:r>
            <a:r>
              <a:rPr lang="en-GB" sz="3600" b="1" u="sng" dirty="0" smtClean="0">
                <a:latin typeface="Twinkl Cursive Looped" panose="02000000000000000000" pitchFamily="2" charset="0"/>
              </a:rPr>
              <a:t>3 - Home </a:t>
            </a:r>
            <a:r>
              <a:rPr lang="en-GB" sz="3600" b="1" u="sng" dirty="0">
                <a:latin typeface="Twinkl Cursive Looped" panose="02000000000000000000" pitchFamily="2" charset="0"/>
              </a:rPr>
              <a:t>Learning Activities</a:t>
            </a:r>
          </a:p>
        </p:txBody>
      </p:sp>
      <p:sp>
        <p:nvSpPr>
          <p:cNvPr id="6" name="TextBox 5">
            <a:extLst>
              <a:ext uri="{FF2B5EF4-FFF2-40B4-BE49-F238E27FC236}">
                <a16:creationId xmlns:a16="http://schemas.microsoft.com/office/drawing/2014/main" xmlns="" id="{F111919A-EA87-46E1-9B82-91F59C32FA85}"/>
              </a:ext>
            </a:extLst>
          </p:cNvPr>
          <p:cNvSpPr txBox="1"/>
          <p:nvPr/>
        </p:nvSpPr>
        <p:spPr>
          <a:xfrm>
            <a:off x="7920925" y="1338618"/>
            <a:ext cx="3903783" cy="4647426"/>
          </a:xfrm>
          <a:prstGeom prst="rect">
            <a:avLst/>
          </a:prstGeom>
          <a:noFill/>
          <a:ln>
            <a:solidFill>
              <a:srgbClr val="FF0000"/>
            </a:solidFill>
          </a:ln>
        </p:spPr>
        <p:txBody>
          <a:bodyPr wrap="square" rtlCol="0">
            <a:spAutoFit/>
          </a:bodyPr>
          <a:lstStyle/>
          <a:p>
            <a:pPr algn="ctr"/>
            <a:r>
              <a:rPr lang="en-GB" sz="2400" b="1" u="sng" dirty="0" smtClean="0">
                <a:latin typeface="Twinkl Cursive Looped" panose="02000000000000000000" pitchFamily="2" charset="0"/>
              </a:rPr>
              <a:t>Maths</a:t>
            </a:r>
          </a:p>
          <a:p>
            <a:pPr algn="ctr"/>
            <a:r>
              <a:rPr lang="en-GB" sz="1600" dirty="0" smtClean="0">
                <a:latin typeface="Twinkl Cursive Looped" panose="02000000000000000000" pitchFamily="2" charset="0"/>
              </a:rPr>
              <a:t>Please use this link and follow </a:t>
            </a:r>
            <a:r>
              <a:rPr lang="en-GB" sz="1600" dirty="0">
                <a:latin typeface="Twinkl Cursive Looped" panose="02000000000000000000" pitchFamily="2" charset="0"/>
              </a:rPr>
              <a:t>the daily lessons </a:t>
            </a:r>
            <a:r>
              <a:rPr lang="en-GB" sz="1600" dirty="0" smtClean="0">
                <a:latin typeface="Twinkl Cursive Looped" panose="02000000000000000000" pitchFamily="2" charset="0"/>
                <a:hlinkClick r:id="rId2"/>
              </a:rPr>
              <a:t>https</a:t>
            </a:r>
            <a:r>
              <a:rPr lang="en-GB" sz="1600" dirty="0">
                <a:latin typeface="Twinkl Cursive Looped" panose="02000000000000000000" pitchFamily="2" charset="0"/>
                <a:hlinkClick r:id="rId2"/>
              </a:rPr>
              <a:t>://whiterosemaths.com/homelearning/year-3</a:t>
            </a:r>
            <a:r>
              <a:rPr lang="en-GB" sz="1600" dirty="0" smtClean="0">
                <a:latin typeface="Twinkl Cursive Looped" panose="02000000000000000000" pitchFamily="2" charset="0"/>
                <a:hlinkClick r:id="rId2"/>
              </a:rPr>
              <a:t>/</a:t>
            </a:r>
            <a:r>
              <a:rPr lang="en-GB" sz="1600" dirty="0" smtClean="0">
                <a:latin typeface="Twinkl Cursive Looped" panose="02000000000000000000" pitchFamily="2" charset="0"/>
              </a:rPr>
              <a:t>  </a:t>
            </a:r>
          </a:p>
          <a:p>
            <a:pPr algn="ctr"/>
            <a:endParaRPr lang="en-GB" sz="1600" dirty="0">
              <a:latin typeface="Twinkl Cursive Looped" panose="02000000000000000000" pitchFamily="2" charset="0"/>
            </a:endParaRPr>
          </a:p>
          <a:p>
            <a:pPr algn="ctr"/>
            <a:r>
              <a:rPr lang="en-GB" sz="1600" dirty="0" smtClean="0">
                <a:latin typeface="Twinkl Cursive Looped" panose="02000000000000000000" pitchFamily="2" charset="0"/>
              </a:rPr>
              <a:t>It is really important to keep practising our times tables, especially 3, 4 and 8. Here is a class favourite game, can you play against your family?</a:t>
            </a:r>
          </a:p>
          <a:p>
            <a:pPr algn="ctr"/>
            <a:r>
              <a:rPr lang="en-GB" sz="1600" dirty="0">
                <a:latin typeface="Twinkl Cursive Looped" panose="02000000000000000000" pitchFamily="2" charset="0"/>
                <a:hlinkClick r:id="rId3"/>
              </a:rPr>
              <a:t>https://</a:t>
            </a:r>
            <a:r>
              <a:rPr lang="en-GB" sz="1600" dirty="0" smtClean="0">
                <a:latin typeface="Twinkl Cursive Looped" panose="02000000000000000000" pitchFamily="2" charset="0"/>
                <a:hlinkClick r:id="rId3"/>
              </a:rPr>
              <a:t>www.topmarks.co.uk/maths-games/hit-the-button</a:t>
            </a:r>
            <a:r>
              <a:rPr lang="en-GB" sz="1600" dirty="0" smtClean="0">
                <a:latin typeface="Twinkl Cursive Looped" panose="02000000000000000000" pitchFamily="2" charset="0"/>
              </a:rPr>
              <a:t> </a:t>
            </a:r>
            <a:endParaRPr lang="en-GB" sz="1600" dirty="0">
              <a:latin typeface="Twinkl Cursive Looped" panose="02000000000000000000" pitchFamily="2" charset="0"/>
            </a:endParaRPr>
          </a:p>
          <a:p>
            <a:pPr algn="ctr"/>
            <a:endParaRPr lang="en-GB" sz="1600" dirty="0" smtClean="0">
              <a:latin typeface="Twinkl Cursive Looped" panose="02000000000000000000" pitchFamily="2" charset="0"/>
            </a:endParaRPr>
          </a:p>
          <a:p>
            <a:r>
              <a:rPr lang="en-GB" sz="1600" b="1" dirty="0">
                <a:latin typeface="Twinkl Cursive Looped" panose="02000000000000000000" pitchFamily="2" charset="0"/>
              </a:rPr>
              <a:t>C</a:t>
            </a:r>
            <a:r>
              <a:rPr lang="en-GB" sz="1600" b="1" dirty="0" smtClean="0">
                <a:latin typeface="Twinkl Cursive Looped" panose="02000000000000000000" pitchFamily="2" charset="0"/>
              </a:rPr>
              <a:t>hallenge:</a:t>
            </a:r>
            <a:r>
              <a:rPr lang="en-GB" sz="1600" dirty="0" smtClean="0">
                <a:latin typeface="Twinkl Cursive Looped" panose="02000000000000000000" pitchFamily="2" charset="0"/>
              </a:rPr>
              <a:t> Follow the activities on this link to learn about how we measure length, weight and volume.</a:t>
            </a:r>
          </a:p>
          <a:p>
            <a:r>
              <a:rPr lang="en-GB" sz="1600" u="sng" dirty="0">
                <a:hlinkClick r:id="rId4"/>
              </a:rPr>
              <a:t>https://</a:t>
            </a:r>
            <a:r>
              <a:rPr lang="en-GB" sz="1600" u="sng" dirty="0" smtClean="0">
                <a:hlinkClick r:id="rId4"/>
              </a:rPr>
              <a:t>www.bbc.co.uk/bitesize/topics/z9sfr82/articles/zqf4cwx</a:t>
            </a:r>
            <a:r>
              <a:rPr lang="en-GB" sz="1600" u="sng" dirty="0" smtClean="0"/>
              <a:t> </a:t>
            </a:r>
            <a:endParaRPr lang="en-GB" sz="1600" dirty="0">
              <a:latin typeface="Twinkl Cursive Looped" panose="02000000000000000000" pitchFamily="2" charset="0"/>
            </a:endParaRPr>
          </a:p>
        </p:txBody>
      </p:sp>
      <p:sp>
        <p:nvSpPr>
          <p:cNvPr id="16" name="TextBox 15">
            <a:extLst>
              <a:ext uri="{FF2B5EF4-FFF2-40B4-BE49-F238E27FC236}">
                <a16:creationId xmlns:a16="http://schemas.microsoft.com/office/drawing/2014/main" xmlns="" id="{7A72EFFA-7A9D-4B28-95D6-9C15BEE00C17}"/>
              </a:ext>
            </a:extLst>
          </p:cNvPr>
          <p:cNvSpPr txBox="1"/>
          <p:nvPr/>
        </p:nvSpPr>
        <p:spPr>
          <a:xfrm>
            <a:off x="300668" y="1328748"/>
            <a:ext cx="3837578" cy="4401205"/>
          </a:xfrm>
          <a:prstGeom prst="rect">
            <a:avLst/>
          </a:prstGeom>
          <a:noFill/>
          <a:ln>
            <a:solidFill>
              <a:srgbClr val="FF0000"/>
            </a:solidFill>
          </a:ln>
        </p:spPr>
        <p:txBody>
          <a:bodyPr wrap="square" rtlCol="0">
            <a:spAutoFit/>
          </a:bodyPr>
          <a:lstStyle/>
          <a:p>
            <a:pPr algn="ctr"/>
            <a:r>
              <a:rPr lang="en-GB" sz="2400" b="1" u="sng" dirty="0" smtClean="0">
                <a:latin typeface="Twinkl Cursive Looped" panose="02000000000000000000" pitchFamily="2" charset="0"/>
              </a:rPr>
              <a:t>English</a:t>
            </a:r>
          </a:p>
          <a:p>
            <a:pPr algn="ctr"/>
            <a:r>
              <a:rPr lang="en-GB" sz="1600" dirty="0" smtClean="0">
                <a:latin typeface="Twinkl Cursive Looped" panose="02000000000000000000" pitchFamily="2" charset="0"/>
              </a:rPr>
              <a:t>Please follow this link and complete the daily reading and writing </a:t>
            </a:r>
            <a:r>
              <a:rPr lang="en-GB" sz="1600" dirty="0" smtClean="0">
                <a:latin typeface="Twinkl Cursive Looped" panose="02000000000000000000" pitchFamily="2" charset="0"/>
              </a:rPr>
              <a:t>activities.</a:t>
            </a:r>
          </a:p>
          <a:p>
            <a:pPr algn="ctr"/>
            <a:endParaRPr lang="en-GB" sz="1600" b="1" u="sng" dirty="0" smtClean="0">
              <a:latin typeface="Twinkl Cursive Looped" panose="02000000000000000000" pitchFamily="2" charset="0"/>
            </a:endParaRPr>
          </a:p>
          <a:p>
            <a:pPr algn="ctr"/>
            <a:r>
              <a:rPr lang="en-GB" sz="1600" dirty="0">
                <a:latin typeface="Twinkl Cursive Looped" panose="02000000000000000000" pitchFamily="2" charset="0"/>
                <a:hlinkClick r:id="rId5"/>
              </a:rPr>
              <a:t>https://</a:t>
            </a:r>
            <a:r>
              <a:rPr lang="en-GB" sz="1600" dirty="0" smtClean="0">
                <a:latin typeface="Twinkl Cursive Looped" panose="02000000000000000000" pitchFamily="2" charset="0"/>
                <a:hlinkClick r:id="rId5"/>
              </a:rPr>
              <a:t>www.bbc.co.uk/bitesize/tags/zmyxxyc/year-3-and-p4-lessons</a:t>
            </a:r>
            <a:r>
              <a:rPr lang="en-GB" sz="1600" dirty="0" smtClean="0">
                <a:latin typeface="Twinkl Cursive Looped" panose="02000000000000000000" pitchFamily="2" charset="0"/>
              </a:rPr>
              <a:t> </a:t>
            </a:r>
          </a:p>
          <a:p>
            <a:pPr algn="ctr"/>
            <a:endParaRPr lang="en-GB" sz="1600" b="1" dirty="0">
              <a:latin typeface="Twinkl Cursive Looped" panose="02000000000000000000" pitchFamily="2" charset="0"/>
            </a:endParaRPr>
          </a:p>
          <a:p>
            <a:r>
              <a:rPr lang="en-GB" sz="1600" b="1" dirty="0">
                <a:latin typeface="Twinkl Cursive Looped" panose="02000000000000000000" pitchFamily="2" charset="0"/>
              </a:rPr>
              <a:t>C</a:t>
            </a:r>
            <a:r>
              <a:rPr lang="en-GB" sz="1600" b="1" dirty="0" smtClean="0">
                <a:latin typeface="Twinkl Cursive Looped" panose="02000000000000000000" pitchFamily="2" charset="0"/>
              </a:rPr>
              <a:t>hallenge</a:t>
            </a:r>
            <a:r>
              <a:rPr lang="en-GB" sz="1600" b="1" dirty="0">
                <a:latin typeface="Twinkl Cursive Looped" panose="02000000000000000000" pitchFamily="2" charset="0"/>
              </a:rPr>
              <a:t>: </a:t>
            </a:r>
            <a:r>
              <a:rPr lang="en-GB" sz="1600" dirty="0" smtClean="0">
                <a:latin typeface="Twinkl Cursive Looped" panose="02000000000000000000" pitchFamily="2" charset="0"/>
              </a:rPr>
              <a:t>Follow the activities on this link to help improve your understanding of prepositions. </a:t>
            </a:r>
          </a:p>
          <a:p>
            <a:r>
              <a:rPr lang="en-GB" sz="1600" b="1" dirty="0" smtClean="0">
                <a:latin typeface="Twinkl Cursive Looped" panose="02000000000000000000" pitchFamily="2" charset="0"/>
              </a:rPr>
              <a:t> </a:t>
            </a:r>
            <a:r>
              <a:rPr lang="en-GB" sz="1600" dirty="0">
                <a:latin typeface="Twinkl Cursive Looped" panose="02000000000000000000" pitchFamily="2" charset="0"/>
                <a:hlinkClick r:id="rId6"/>
              </a:rPr>
              <a:t>https://</a:t>
            </a:r>
            <a:r>
              <a:rPr lang="en-GB" sz="1600" dirty="0" smtClean="0">
                <a:latin typeface="Twinkl Cursive Looped" panose="02000000000000000000" pitchFamily="2" charset="0"/>
                <a:hlinkClick r:id="rId6"/>
              </a:rPr>
              <a:t>www.bbc.co.uk/bitesize/topics/zwwp8mn/articles/zw38srd</a:t>
            </a:r>
            <a:r>
              <a:rPr lang="en-GB" sz="1600" dirty="0" smtClean="0">
                <a:latin typeface="Twinkl Cursive Looped" panose="02000000000000000000" pitchFamily="2" charset="0"/>
              </a:rPr>
              <a:t> </a:t>
            </a:r>
          </a:p>
          <a:p>
            <a:endParaRPr lang="en-GB" sz="1600" dirty="0">
              <a:latin typeface="Twinkl Cursive Looped" panose="02000000000000000000" pitchFamily="2" charset="0"/>
            </a:endParaRPr>
          </a:p>
          <a:p>
            <a:r>
              <a:rPr lang="en-GB" sz="1600" dirty="0" smtClean="0">
                <a:latin typeface="Twinkl Cursive Looped" panose="02000000000000000000" pitchFamily="2" charset="0"/>
              </a:rPr>
              <a:t>Choose one page of a book you are reading. Can you make a list of all the prepositions you can find on that page?</a:t>
            </a:r>
            <a:endParaRPr lang="en-GB" sz="1600" dirty="0">
              <a:latin typeface="Twinkl Cursive Looped" panose="02000000000000000000" pitchFamily="2" charset="0"/>
            </a:endParaRPr>
          </a:p>
        </p:txBody>
      </p:sp>
      <p:sp>
        <p:nvSpPr>
          <p:cNvPr id="7" name="TextBox 6">
            <a:extLst>
              <a:ext uri="{FF2B5EF4-FFF2-40B4-BE49-F238E27FC236}">
                <a16:creationId xmlns:a16="http://schemas.microsoft.com/office/drawing/2014/main" xmlns="" id="{7A72EFFA-7A9D-4B28-95D6-9C15BEE00C17}"/>
              </a:ext>
            </a:extLst>
          </p:cNvPr>
          <p:cNvSpPr txBox="1"/>
          <p:nvPr/>
        </p:nvSpPr>
        <p:spPr>
          <a:xfrm>
            <a:off x="4411444" y="1000064"/>
            <a:ext cx="3193775" cy="5632311"/>
          </a:xfrm>
          <a:prstGeom prst="rect">
            <a:avLst/>
          </a:prstGeom>
          <a:noFill/>
          <a:ln>
            <a:solidFill>
              <a:srgbClr val="FF0000"/>
            </a:solidFill>
          </a:ln>
        </p:spPr>
        <p:txBody>
          <a:bodyPr wrap="square" rtlCol="0">
            <a:spAutoFit/>
          </a:bodyPr>
          <a:lstStyle/>
          <a:p>
            <a:pPr algn="ctr"/>
            <a:r>
              <a:rPr lang="en-GB" sz="2000" dirty="0" smtClean="0">
                <a:latin typeface="Twinkl Cursive Looped" panose="02000000000000000000" pitchFamily="2" charset="0"/>
              </a:rPr>
              <a:t>Hi year 3, </a:t>
            </a:r>
          </a:p>
          <a:p>
            <a:pPr algn="ctr"/>
            <a:endParaRPr lang="en-GB" sz="2000" dirty="0" smtClean="0">
              <a:latin typeface="Twinkl Cursive Looped" panose="02000000000000000000" pitchFamily="2" charset="0"/>
            </a:endParaRPr>
          </a:p>
          <a:p>
            <a:pPr algn="ctr"/>
            <a:r>
              <a:rPr lang="en-GB" sz="2000" dirty="0" smtClean="0">
                <a:latin typeface="Twinkl Cursive Looped" panose="02000000000000000000" pitchFamily="2" charset="0"/>
              </a:rPr>
              <a:t>There will be some  new challenges every week to keep you busy while you are at home. Some will be practising things we have already learned about and others are new. </a:t>
            </a:r>
          </a:p>
          <a:p>
            <a:pPr algn="ctr"/>
            <a:r>
              <a:rPr lang="en-GB" sz="2000" dirty="0" smtClean="0">
                <a:latin typeface="Twinkl Cursive Looped" panose="02000000000000000000" pitchFamily="2" charset="0"/>
              </a:rPr>
              <a:t/>
            </a:r>
            <a:br>
              <a:rPr lang="en-GB" sz="2000" dirty="0" smtClean="0">
                <a:latin typeface="Twinkl Cursive Looped" panose="02000000000000000000" pitchFamily="2" charset="0"/>
              </a:rPr>
            </a:br>
            <a:r>
              <a:rPr lang="en-GB" sz="2000" dirty="0" smtClean="0">
                <a:latin typeface="Twinkl Cursive Looped" panose="02000000000000000000" pitchFamily="2" charset="0"/>
              </a:rPr>
              <a:t>Most importantly, stay happy, healthy and smiling. We can’t wait to see you.</a:t>
            </a:r>
          </a:p>
          <a:p>
            <a:pPr algn="ctr"/>
            <a:endParaRPr lang="en-GB" sz="2000" dirty="0" smtClean="0">
              <a:latin typeface="Twinkl Cursive Looped" panose="02000000000000000000" pitchFamily="2" charset="0"/>
            </a:endParaRPr>
          </a:p>
          <a:p>
            <a:pPr algn="ctr"/>
            <a:r>
              <a:rPr lang="en-GB" sz="2000" b="1" dirty="0" smtClean="0">
                <a:latin typeface="Twinkl Cursive Looped" panose="02000000000000000000" pitchFamily="2" charset="0"/>
              </a:rPr>
              <a:t>We miss you lots,</a:t>
            </a:r>
          </a:p>
          <a:p>
            <a:pPr algn="ctr"/>
            <a:r>
              <a:rPr lang="en-GB" sz="2000" dirty="0" smtClean="0">
                <a:latin typeface="Twinkl Cursive Looped" panose="02000000000000000000" pitchFamily="2" charset="0"/>
              </a:rPr>
              <a:t>Miss Lehan and Miss Casey x</a:t>
            </a:r>
          </a:p>
        </p:txBody>
      </p:sp>
      <p:pic>
        <p:nvPicPr>
          <p:cNvPr id="8" name="Picture 3" descr="C:\Users\User\AppData\Local\Microsoft\Windows\INetCache\IE\QOM94LNY\vector-rainbow-in-the-clouds-prev-by-dragonart[1].jpg"/>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10509" r="16291"/>
          <a:stretch/>
        </p:blipFill>
        <p:spPr bwMode="auto">
          <a:xfrm>
            <a:off x="1" y="5991367"/>
            <a:ext cx="1610436" cy="87649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C:\Users\User\AppData\Local\Microsoft\Windows\INetCache\IE\QOM94LNY\vector-rainbow-in-the-clouds-prev-by-dragonart[1].jp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8680" t="10509" r="16291"/>
          <a:stretch/>
        </p:blipFill>
        <p:spPr bwMode="auto">
          <a:xfrm>
            <a:off x="11054687" y="6167396"/>
            <a:ext cx="1137312" cy="6906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0116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8A279802-A0FE-48ED-B254-B4665C1F96F1}"/>
              </a:ext>
            </a:extLst>
          </p:cNvPr>
          <p:cNvSpPr txBox="1"/>
          <p:nvPr/>
        </p:nvSpPr>
        <p:spPr>
          <a:xfrm>
            <a:off x="4634305" y="342861"/>
            <a:ext cx="2769705" cy="6278642"/>
          </a:xfrm>
          <a:prstGeom prst="rect">
            <a:avLst/>
          </a:prstGeom>
          <a:noFill/>
          <a:ln>
            <a:solidFill>
              <a:srgbClr val="FF0000"/>
            </a:solidFill>
          </a:ln>
        </p:spPr>
        <p:txBody>
          <a:bodyPr wrap="square" rtlCol="0">
            <a:spAutoFit/>
          </a:bodyPr>
          <a:lstStyle/>
          <a:p>
            <a:pPr algn="ctr"/>
            <a:r>
              <a:rPr lang="en-GB" sz="2400" b="1" u="sng" dirty="0" smtClean="0">
                <a:latin typeface="Twinkl Cursive Looped" panose="02000000000000000000" pitchFamily="2" charset="0"/>
              </a:rPr>
              <a:t>History</a:t>
            </a:r>
            <a:endParaRPr lang="en-GB" sz="2400" b="1" u="sng" dirty="0">
              <a:latin typeface="Twinkl Cursive Looped" panose="02000000000000000000" pitchFamily="2" charset="0"/>
            </a:endParaRPr>
          </a:p>
          <a:p>
            <a:pPr algn="ctr"/>
            <a:r>
              <a:rPr lang="en-GB" dirty="0" smtClean="0">
                <a:latin typeface="Twinkl Cursive Looped" panose="02000000000000000000" pitchFamily="2" charset="0"/>
              </a:rPr>
              <a:t>In History this half-term </a:t>
            </a:r>
            <a:r>
              <a:rPr lang="en-GB" dirty="0" smtClean="0">
                <a:latin typeface="Twinkl Cursive Looped" panose="02000000000000000000" pitchFamily="2" charset="0"/>
              </a:rPr>
              <a:t>we are learning </a:t>
            </a:r>
            <a:r>
              <a:rPr lang="en-GB" dirty="0" smtClean="0">
                <a:latin typeface="Twinkl Cursive Looped" panose="02000000000000000000" pitchFamily="2" charset="0"/>
              </a:rPr>
              <a:t>about the Roman Empire and the impact the Romans had upon Britain.</a:t>
            </a:r>
          </a:p>
          <a:p>
            <a:pPr algn="ctr"/>
            <a:endParaRPr lang="en-GB" dirty="0">
              <a:latin typeface="Twinkl Cursive Looped" panose="02000000000000000000" pitchFamily="2" charset="0"/>
            </a:endParaRPr>
          </a:p>
          <a:p>
            <a:pPr algn="ctr"/>
            <a:r>
              <a:rPr lang="en-GB" dirty="0" smtClean="0">
                <a:latin typeface="Twinkl Cursive Looped" panose="02000000000000000000" pitchFamily="2" charset="0"/>
              </a:rPr>
              <a:t>Use this link to learn about the Roman invasion of Britain: </a:t>
            </a:r>
          </a:p>
          <a:p>
            <a:pPr algn="ctr"/>
            <a:r>
              <a:rPr lang="en-GB" dirty="0">
                <a:latin typeface="Twinkl Cursive Looped" panose="02000000000000000000" pitchFamily="2" charset="0"/>
                <a:hlinkClick r:id="rId2"/>
              </a:rPr>
              <a:t>https://</a:t>
            </a:r>
            <a:r>
              <a:rPr lang="en-GB" dirty="0" smtClean="0">
                <a:latin typeface="Twinkl Cursive Looped" panose="02000000000000000000" pitchFamily="2" charset="0"/>
                <a:hlinkClick r:id="rId2"/>
              </a:rPr>
              <a:t>www.bbc.co.uk/bitesize/articles/z4dts4j</a:t>
            </a:r>
            <a:r>
              <a:rPr lang="en-GB" dirty="0" smtClean="0">
                <a:latin typeface="Twinkl Cursive Looped" panose="02000000000000000000" pitchFamily="2" charset="0"/>
              </a:rPr>
              <a:t>  </a:t>
            </a:r>
          </a:p>
          <a:p>
            <a:pPr algn="ctr"/>
            <a:endParaRPr lang="en-GB" dirty="0">
              <a:latin typeface="Twinkl Cursive Looped" panose="02000000000000000000" pitchFamily="2" charset="0"/>
            </a:endParaRPr>
          </a:p>
          <a:p>
            <a:pPr algn="ctr"/>
            <a:r>
              <a:rPr lang="en-GB" b="1" dirty="0" smtClean="0">
                <a:latin typeface="Twinkl Cursive Looped" panose="02000000000000000000" pitchFamily="2" charset="0"/>
              </a:rPr>
              <a:t>Challenge: </a:t>
            </a:r>
          </a:p>
          <a:p>
            <a:pPr algn="ctr"/>
            <a:r>
              <a:rPr lang="en-GB" dirty="0" smtClean="0">
                <a:latin typeface="Twinkl Cursive Looped" panose="02000000000000000000" pitchFamily="2" charset="0"/>
              </a:rPr>
              <a:t>Can you create a comic strip showing the story of how the Romans conquered Britain? </a:t>
            </a:r>
            <a:br>
              <a:rPr lang="en-GB" dirty="0" smtClean="0">
                <a:latin typeface="Twinkl Cursive Looped" panose="02000000000000000000" pitchFamily="2" charset="0"/>
              </a:rPr>
            </a:br>
            <a:r>
              <a:rPr lang="en-GB" dirty="0" smtClean="0">
                <a:latin typeface="Twinkl Cursive Looped" panose="02000000000000000000" pitchFamily="2" charset="0"/>
              </a:rPr>
              <a:t>There is a template available on the link provided or you could draw your own template.</a:t>
            </a:r>
          </a:p>
        </p:txBody>
      </p:sp>
      <p:sp>
        <p:nvSpPr>
          <p:cNvPr id="6" name="TextBox 5">
            <a:extLst>
              <a:ext uri="{FF2B5EF4-FFF2-40B4-BE49-F238E27FC236}">
                <a16:creationId xmlns:a16="http://schemas.microsoft.com/office/drawing/2014/main" xmlns="" id="{97B22B11-B272-4AD6-A479-C407E2774F9D}"/>
              </a:ext>
            </a:extLst>
          </p:cNvPr>
          <p:cNvSpPr txBox="1"/>
          <p:nvPr/>
        </p:nvSpPr>
        <p:spPr>
          <a:xfrm>
            <a:off x="8243248" y="475782"/>
            <a:ext cx="3174481" cy="5386090"/>
          </a:xfrm>
          <a:prstGeom prst="rect">
            <a:avLst/>
          </a:prstGeom>
          <a:noFill/>
          <a:ln>
            <a:solidFill>
              <a:srgbClr val="FF0000"/>
            </a:solidFill>
          </a:ln>
        </p:spPr>
        <p:txBody>
          <a:bodyPr wrap="square" rtlCol="0">
            <a:spAutoFit/>
          </a:bodyPr>
          <a:lstStyle/>
          <a:p>
            <a:pPr algn="ctr"/>
            <a:r>
              <a:rPr lang="en-GB" sz="2000" b="1" u="sng" dirty="0" smtClean="0">
                <a:latin typeface="Twinkl Cursive Looped" panose="02000000000000000000" pitchFamily="2" charset="0"/>
              </a:rPr>
              <a:t>Art</a:t>
            </a:r>
          </a:p>
          <a:p>
            <a:pPr algn="ctr"/>
            <a:r>
              <a:rPr lang="en-GB" dirty="0" smtClean="0">
                <a:latin typeface="Twinkl Cursive Looped" panose="02000000000000000000" pitchFamily="2" charset="0"/>
              </a:rPr>
              <a:t>Using what you have already learned about the Romans in History, can you design your own shield for a Roman soldier?</a:t>
            </a:r>
          </a:p>
          <a:p>
            <a:pPr algn="ctr"/>
            <a:endParaRPr lang="en-GB" dirty="0" smtClean="0">
              <a:latin typeface="Twinkl Cursive Looped" panose="02000000000000000000" pitchFamily="2" charset="0"/>
            </a:endParaRPr>
          </a:p>
          <a:p>
            <a:pPr algn="ctr"/>
            <a:r>
              <a:rPr lang="en-GB" dirty="0" smtClean="0">
                <a:latin typeface="Twinkl Cursive Looped" panose="02000000000000000000" pitchFamily="2" charset="0"/>
              </a:rPr>
              <a:t>Include a description of the material it would be made from, the shape, size and design and why you have designed it this way.</a:t>
            </a:r>
          </a:p>
          <a:p>
            <a:pPr algn="ctr"/>
            <a:endParaRPr lang="en-GB" dirty="0" smtClean="0">
              <a:latin typeface="Twinkl Cursive Looped" panose="02000000000000000000" pitchFamily="2" charset="0"/>
            </a:endParaRPr>
          </a:p>
          <a:p>
            <a:pPr algn="ctr"/>
            <a:r>
              <a:rPr lang="en-GB" dirty="0" smtClean="0">
                <a:latin typeface="Twinkl Cursive Looped" panose="02000000000000000000" pitchFamily="2" charset="0"/>
              </a:rPr>
              <a:t>This link can provide additional support</a:t>
            </a:r>
          </a:p>
          <a:p>
            <a:pPr algn="ctr"/>
            <a:endParaRPr lang="en-GB" dirty="0" smtClean="0">
              <a:latin typeface="Twinkl Cursive Looped" panose="02000000000000000000" pitchFamily="2" charset="0"/>
            </a:endParaRPr>
          </a:p>
          <a:p>
            <a:pPr algn="ctr"/>
            <a:r>
              <a:rPr lang="en-GB" dirty="0">
                <a:latin typeface="Twinkl Cursive Looped" panose="02000000000000000000" pitchFamily="2" charset="0"/>
                <a:hlinkClick r:id="rId3"/>
              </a:rPr>
              <a:t>http://</a:t>
            </a:r>
            <a:r>
              <a:rPr lang="en-GB" dirty="0" smtClean="0">
                <a:latin typeface="Twinkl Cursive Looped" panose="02000000000000000000" pitchFamily="2" charset="0"/>
                <a:hlinkClick r:id="rId3"/>
              </a:rPr>
              <a:t>www.primaryhomeworkhelp.co.uk/romans/shield.html</a:t>
            </a:r>
            <a:r>
              <a:rPr lang="en-GB" dirty="0" smtClean="0">
                <a:latin typeface="Twinkl Cursive Looped" panose="02000000000000000000" pitchFamily="2" charset="0"/>
              </a:rPr>
              <a:t> </a:t>
            </a:r>
            <a:endParaRPr lang="en-GB" dirty="0">
              <a:latin typeface="Twinkl Cursive Looped" panose="02000000000000000000" pitchFamily="2" charset="0"/>
            </a:endParaRPr>
          </a:p>
        </p:txBody>
      </p:sp>
      <p:sp>
        <p:nvSpPr>
          <p:cNvPr id="8" name="TextBox 7">
            <a:extLst>
              <a:ext uri="{FF2B5EF4-FFF2-40B4-BE49-F238E27FC236}">
                <a16:creationId xmlns:a16="http://schemas.microsoft.com/office/drawing/2014/main" xmlns="" id="{C0BA68F7-4375-44FF-929D-B0B35ABC0E4E}"/>
              </a:ext>
            </a:extLst>
          </p:cNvPr>
          <p:cNvSpPr txBox="1"/>
          <p:nvPr/>
        </p:nvSpPr>
        <p:spPr>
          <a:xfrm>
            <a:off x="600500" y="475782"/>
            <a:ext cx="3207225" cy="5447645"/>
          </a:xfrm>
          <a:prstGeom prst="rect">
            <a:avLst/>
          </a:prstGeom>
          <a:noFill/>
          <a:ln>
            <a:solidFill>
              <a:srgbClr val="FF0000"/>
            </a:solidFill>
          </a:ln>
        </p:spPr>
        <p:txBody>
          <a:bodyPr wrap="square" rtlCol="0">
            <a:spAutoFit/>
          </a:bodyPr>
          <a:lstStyle/>
          <a:p>
            <a:pPr algn="ctr"/>
            <a:r>
              <a:rPr lang="en-GB" sz="2400" b="1" u="sng" dirty="0">
                <a:latin typeface="Twinkl Cursive Looped" panose="02000000000000000000" pitchFamily="2" charset="0"/>
              </a:rPr>
              <a:t>Science </a:t>
            </a:r>
          </a:p>
          <a:p>
            <a:pPr algn="ctr"/>
            <a:r>
              <a:rPr lang="en-GB" dirty="0">
                <a:latin typeface="Twinkl Cursive Looped" panose="02000000000000000000" pitchFamily="2" charset="0"/>
              </a:rPr>
              <a:t>Our Science topic this half term is </a:t>
            </a:r>
            <a:r>
              <a:rPr lang="en-GB" dirty="0" smtClean="0">
                <a:latin typeface="Twinkl Cursive Looped" panose="02000000000000000000" pitchFamily="2" charset="0"/>
              </a:rPr>
              <a:t>plants. </a:t>
            </a:r>
            <a:endParaRPr lang="en-GB" dirty="0" smtClean="0">
              <a:latin typeface="Twinkl Cursive Looped" panose="02000000000000000000" pitchFamily="2" charset="0"/>
            </a:endParaRPr>
          </a:p>
          <a:p>
            <a:pPr algn="ctr"/>
            <a:endParaRPr lang="en-GB" dirty="0" smtClean="0">
              <a:latin typeface="Twinkl Cursive Looped" panose="02000000000000000000" pitchFamily="2" charset="0"/>
            </a:endParaRPr>
          </a:p>
          <a:p>
            <a:pPr algn="ctr"/>
            <a:r>
              <a:rPr lang="en-GB" dirty="0" smtClean="0">
                <a:latin typeface="Twinkl Cursive Looped" panose="02000000000000000000" pitchFamily="2" charset="0"/>
              </a:rPr>
              <a:t>Use this link to help you learn about the different parts of a plant and why they are important.</a:t>
            </a:r>
          </a:p>
          <a:p>
            <a:pPr algn="ctr"/>
            <a:endParaRPr lang="en-GB" dirty="0" smtClean="0">
              <a:latin typeface="Twinkl Cursive Looped" panose="02000000000000000000" pitchFamily="2" charset="0"/>
            </a:endParaRPr>
          </a:p>
          <a:p>
            <a:pPr algn="ctr"/>
            <a:r>
              <a:rPr lang="en-GB" u="sng" dirty="0">
                <a:hlinkClick r:id="rId4"/>
              </a:rPr>
              <a:t>https://</a:t>
            </a:r>
            <a:r>
              <a:rPr lang="en-GB" u="sng" dirty="0" smtClean="0">
                <a:hlinkClick r:id="rId4"/>
              </a:rPr>
              <a:t>www.bbc.co.uk/bitesize/topics/zy66fg8/articles/zcjnp39</a:t>
            </a:r>
            <a:r>
              <a:rPr lang="en-GB" u="sng" dirty="0" smtClean="0"/>
              <a:t> </a:t>
            </a:r>
            <a:endParaRPr lang="en-GB" u="sng" dirty="0"/>
          </a:p>
          <a:p>
            <a:pPr algn="ctr"/>
            <a:r>
              <a:rPr lang="en-GB" dirty="0" smtClean="0">
                <a:latin typeface="Twinkl Cursive Looped" panose="02000000000000000000" pitchFamily="2" charset="0"/>
              </a:rPr>
              <a:t> </a:t>
            </a:r>
            <a:endParaRPr lang="en-GB" dirty="0">
              <a:latin typeface="Twinkl Cursive Looped" panose="02000000000000000000" pitchFamily="2" charset="0"/>
            </a:endParaRPr>
          </a:p>
          <a:p>
            <a:pPr algn="ctr"/>
            <a:r>
              <a:rPr lang="en-GB" b="1" dirty="0" smtClean="0">
                <a:latin typeface="Twinkl Cursive Looped" panose="02000000000000000000" pitchFamily="2" charset="0"/>
              </a:rPr>
              <a:t>Challenge: </a:t>
            </a:r>
          </a:p>
          <a:p>
            <a:pPr algn="ctr"/>
            <a:r>
              <a:rPr lang="en-GB" dirty="0" smtClean="0">
                <a:latin typeface="Twinkl Cursive Looped" panose="02000000000000000000" pitchFamily="2" charset="0"/>
              </a:rPr>
              <a:t>Can you draw a picture of a plant and label the roots, stem, leaves and flowers ? Also include a description of </a:t>
            </a:r>
            <a:r>
              <a:rPr lang="en-GB" dirty="0" smtClean="0">
                <a:latin typeface="Twinkl Cursive Looped" panose="02000000000000000000" pitchFamily="2" charset="0"/>
              </a:rPr>
              <a:t>the </a:t>
            </a:r>
            <a:r>
              <a:rPr lang="en-GB" dirty="0" smtClean="0">
                <a:latin typeface="Twinkl Cursive Looped" panose="02000000000000000000" pitchFamily="2" charset="0"/>
              </a:rPr>
              <a:t>job each part of the plant has. </a:t>
            </a:r>
            <a:endParaRPr lang="en-GB" dirty="0">
              <a:latin typeface="Twinkl Cursive Looped" panose="02000000000000000000" pitchFamily="2" charset="0"/>
            </a:endParaRPr>
          </a:p>
        </p:txBody>
      </p:sp>
      <p:pic>
        <p:nvPicPr>
          <p:cNvPr id="1027" name="Picture 3" descr="C:\Users\User\AppData\Local\Microsoft\Windows\INetCache\IE\QOM94LNY\vector-rainbow-in-the-clouds-prev-by-dragonart[1].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10509" r="16291"/>
          <a:stretch/>
        </p:blipFill>
        <p:spPr bwMode="auto">
          <a:xfrm>
            <a:off x="1" y="5991367"/>
            <a:ext cx="1610436" cy="87649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descr="C:\Users\User\AppData\Local\Microsoft\Windows\INetCache\IE\QOM94LNY\vector-rainbow-in-the-clouds-prev-by-dragonart[1].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2650" t="10509" r="16291"/>
          <a:stretch/>
        </p:blipFill>
        <p:spPr bwMode="auto">
          <a:xfrm>
            <a:off x="10631606" y="5991367"/>
            <a:ext cx="1367052" cy="876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33694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193</TotalTime>
  <Words>361</Words>
  <Application>Microsoft Office PowerPoint</Application>
  <PresentationFormat>Custom</PresentationFormat>
  <Paragraphs>50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Lehan</dc:creator>
  <cp:lastModifiedBy>User</cp:lastModifiedBy>
  <cp:revision>20</cp:revision>
  <dcterms:created xsi:type="dcterms:W3CDTF">2020-04-24T12:19:54Z</dcterms:created>
  <dcterms:modified xsi:type="dcterms:W3CDTF">2020-06-08T13:42:40Z</dcterms:modified>
</cp:coreProperties>
</file>