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ED8FE6"/>
    <a:srgbClr val="01FD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snapToGrid="0">
      <p:cViewPr varScale="1">
        <p:scale>
          <a:sx n="83" d="100"/>
          <a:sy n="83" d="100"/>
        </p:scale>
        <p:origin x="23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9A4ABF-9B15-4093-92F8-24EF219AB03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3685176-623D-4F6B-940B-B8247AF08E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73F0A5-3521-45E4-95D3-A68FDB38036B}"/>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5" name="Footer Placeholder 4">
            <a:extLst>
              <a:ext uri="{FF2B5EF4-FFF2-40B4-BE49-F238E27FC236}">
                <a16:creationId xmlns:a16="http://schemas.microsoft.com/office/drawing/2014/main" id="{077E6F70-84DC-4409-BE79-7F5E9E2CB9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F3CCC2-DC85-42BE-A2BA-A04BF8A9FFB1}"/>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6141430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04441-C93E-4A04-A2B4-175954BE9368}"/>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3331AD4-35EF-4B9E-907D-A68F952AC5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67FDF7B-7068-4883-BCEA-2C95B805C528}"/>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5" name="Footer Placeholder 4">
            <a:extLst>
              <a:ext uri="{FF2B5EF4-FFF2-40B4-BE49-F238E27FC236}">
                <a16:creationId xmlns:a16="http://schemas.microsoft.com/office/drawing/2014/main" id="{F931F2B3-530B-4E4A-84A8-04E79790FB8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0FF1D20-A67C-45FA-8FFA-D03D40923A26}"/>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742671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240ACAC-9931-4789-B521-7A2CDB55CA7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DDF29CC-8673-448A-B5C0-5E25D04A642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83D013-470D-4457-BD1D-0176DA8CB6E3}"/>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5" name="Footer Placeholder 4">
            <a:extLst>
              <a:ext uri="{FF2B5EF4-FFF2-40B4-BE49-F238E27FC236}">
                <a16:creationId xmlns:a16="http://schemas.microsoft.com/office/drawing/2014/main" id="{5688AD72-A9FC-4FEE-A791-3F128180BFA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4C2C76B-5125-416D-9B06-4D5E393EC381}"/>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2069702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C1D87-67D1-42DF-885C-A223E737A2C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0094A4F-85D0-4531-9EEE-24E2D93E490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EB6006F-D5D2-475B-BD3A-A658653D91AD}"/>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5" name="Footer Placeholder 4">
            <a:extLst>
              <a:ext uri="{FF2B5EF4-FFF2-40B4-BE49-F238E27FC236}">
                <a16:creationId xmlns:a16="http://schemas.microsoft.com/office/drawing/2014/main" id="{19B82BF9-5275-4382-9423-000DF7FF482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6D981F9-1CCD-4D11-9852-E7179CA7562D}"/>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35964526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5B612B-6258-40AA-B45C-E1403E1A8B7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B5C8CD7-9D30-4D87-920D-C450CF26D9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B3C23B1-F1B7-4210-88E7-5A4561FEDFCF}"/>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5" name="Footer Placeholder 4">
            <a:extLst>
              <a:ext uri="{FF2B5EF4-FFF2-40B4-BE49-F238E27FC236}">
                <a16:creationId xmlns:a16="http://schemas.microsoft.com/office/drawing/2014/main" id="{9A881CA7-B762-4BE2-AEBC-A07A4DFC8B7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57A0376-2864-4983-84EC-C350A856E1ED}"/>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343744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36CA9-A7BC-48AA-86FA-914834ABA490}"/>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A44AF25-DA4B-4EB5-AF6C-B228F3E9093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151D6FF-67E2-4204-BA81-AB80887DF79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8A71DB4-B6FE-40C1-8A1B-410A62322A0A}"/>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6" name="Footer Placeholder 5">
            <a:extLst>
              <a:ext uri="{FF2B5EF4-FFF2-40B4-BE49-F238E27FC236}">
                <a16:creationId xmlns:a16="http://schemas.microsoft.com/office/drawing/2014/main" id="{57F73889-9422-4C69-B450-5841154CA35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CFE6510-104B-428C-9F03-40B8357B8A3E}"/>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18515233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C3160-E129-45E9-954C-E030669150CE}"/>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885F8F7-D2A8-4A6A-A917-800887D9B57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E39368-91AA-405D-AA48-962649BFF10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04BFB347-A201-4EB4-B493-A5278BF5517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66C80AD-9506-45C4-B67D-D1F6414C5E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A977107-F414-4BFF-89AC-DA59B9C4FBD9}"/>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8" name="Footer Placeholder 7">
            <a:extLst>
              <a:ext uri="{FF2B5EF4-FFF2-40B4-BE49-F238E27FC236}">
                <a16:creationId xmlns:a16="http://schemas.microsoft.com/office/drawing/2014/main" id="{FCE0C9D0-B36F-453E-B4A3-E1AB81D77FD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C4E3036-46AB-49CE-95A3-C09186D4780A}"/>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8080032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2745-84F7-44D5-8AF6-280383FB669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5141858-52DC-4EF9-84F8-4003A198E3AE}"/>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4" name="Footer Placeholder 3">
            <a:extLst>
              <a:ext uri="{FF2B5EF4-FFF2-40B4-BE49-F238E27FC236}">
                <a16:creationId xmlns:a16="http://schemas.microsoft.com/office/drawing/2014/main" id="{F7EFEEEB-942D-45B2-8BEA-F691F3607B15}"/>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815BEE0-29F8-4BE6-A43B-ABF0C00843F5}"/>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18767267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A4F7F8C-3CF9-40B1-9FB6-71C15636DC6D}"/>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3" name="Footer Placeholder 2">
            <a:extLst>
              <a:ext uri="{FF2B5EF4-FFF2-40B4-BE49-F238E27FC236}">
                <a16:creationId xmlns:a16="http://schemas.microsoft.com/office/drawing/2014/main" id="{0B3ED9E7-2CD1-44C8-BFB4-850CB489112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948523B-2450-448E-91CD-95890FA91878}"/>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1546853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1801A-A4FB-4CDC-8797-1FFD8223DB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88E5DCE-0884-4503-AB20-645618575D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2559AB1-5F0A-4844-93E1-4A4686E9786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2B9085-D387-4536-AB69-4C2F43D1BDD5}"/>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6" name="Footer Placeholder 5">
            <a:extLst>
              <a:ext uri="{FF2B5EF4-FFF2-40B4-BE49-F238E27FC236}">
                <a16:creationId xmlns:a16="http://schemas.microsoft.com/office/drawing/2014/main" id="{8FDC1C8E-64E3-4563-BC39-B27699EC030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4011921-659F-4B69-AF24-FD16726D6282}"/>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3776490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02FEA-AFD4-4017-9CE8-9838D66902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A9A09A2-0475-40E4-807E-241CEB08AD9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0BD409F-3F5B-4836-8736-C31DA3B1CB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0A8D355-60DA-4983-8C81-10FE881C769B}"/>
              </a:ext>
            </a:extLst>
          </p:cNvPr>
          <p:cNvSpPr>
            <a:spLocks noGrp="1"/>
          </p:cNvSpPr>
          <p:nvPr>
            <p:ph type="dt" sz="half" idx="10"/>
          </p:nvPr>
        </p:nvSpPr>
        <p:spPr/>
        <p:txBody>
          <a:bodyPr/>
          <a:lstStyle/>
          <a:p>
            <a:fld id="{EB2EF499-B398-4B01-A4A7-07BB555533ED}" type="datetimeFigureOut">
              <a:rPr lang="en-GB" smtClean="0"/>
              <a:t>10/06/2020</a:t>
            </a:fld>
            <a:endParaRPr lang="en-GB"/>
          </a:p>
        </p:txBody>
      </p:sp>
      <p:sp>
        <p:nvSpPr>
          <p:cNvPr id="6" name="Footer Placeholder 5">
            <a:extLst>
              <a:ext uri="{FF2B5EF4-FFF2-40B4-BE49-F238E27FC236}">
                <a16:creationId xmlns:a16="http://schemas.microsoft.com/office/drawing/2014/main" id="{F400A164-B058-4276-96F3-8503F38B8BD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73EA351-2228-407D-A653-4F7810619F68}"/>
              </a:ext>
            </a:extLst>
          </p:cNvPr>
          <p:cNvSpPr>
            <a:spLocks noGrp="1"/>
          </p:cNvSpPr>
          <p:nvPr>
            <p:ph type="sldNum" sz="quarter" idx="12"/>
          </p:nvPr>
        </p:nvSpPr>
        <p:spPr/>
        <p:txBody>
          <a:bodyPr/>
          <a:lstStyle/>
          <a:p>
            <a:fld id="{1F0685C1-25C0-469E-BF2B-EC04CC7E5038}" type="slidenum">
              <a:rPr lang="en-GB" smtClean="0"/>
              <a:t>‹#›</a:t>
            </a:fld>
            <a:endParaRPr lang="en-GB"/>
          </a:p>
        </p:txBody>
      </p:sp>
    </p:spTree>
    <p:extLst>
      <p:ext uri="{BB962C8B-B14F-4D97-AF65-F5344CB8AC3E}">
        <p14:creationId xmlns:p14="http://schemas.microsoft.com/office/powerpoint/2010/main" val="257240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5D21B9-CB1D-42B8-9EFD-DC15BBAE9D1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E4D4F2-AA81-4602-B478-631E8943940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9BF8EDE-FB03-4080-BA84-850CFBFCAB3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EF499-B398-4B01-A4A7-07BB555533ED}" type="datetimeFigureOut">
              <a:rPr lang="en-GB" smtClean="0"/>
              <a:t>10/06/2020</a:t>
            </a:fld>
            <a:endParaRPr lang="en-GB"/>
          </a:p>
        </p:txBody>
      </p:sp>
      <p:sp>
        <p:nvSpPr>
          <p:cNvPr id="5" name="Footer Placeholder 4">
            <a:extLst>
              <a:ext uri="{FF2B5EF4-FFF2-40B4-BE49-F238E27FC236}">
                <a16:creationId xmlns:a16="http://schemas.microsoft.com/office/drawing/2014/main" id="{FE3228BF-93A8-4838-9F18-1CBD2E0F490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CCC8D0B-B5C1-4602-9244-4CFE9A289F8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0685C1-25C0-469E-BF2B-EC04CC7E5038}" type="slidenum">
              <a:rPr lang="en-GB" smtClean="0"/>
              <a:t>‹#›</a:t>
            </a:fld>
            <a:endParaRPr lang="en-GB"/>
          </a:p>
        </p:txBody>
      </p:sp>
    </p:spTree>
    <p:extLst>
      <p:ext uri="{BB962C8B-B14F-4D97-AF65-F5344CB8AC3E}">
        <p14:creationId xmlns:p14="http://schemas.microsoft.com/office/powerpoint/2010/main" val="80639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bbc.co.uk/bitesize/articles/zhnny9q" TargetMode="External"/><Relationship Id="rId3" Type="http://schemas.openxmlformats.org/officeDocument/2006/relationships/hyperlink" Target="https://www.bbc.co.uk/bitesize/tags/z63tt39/year-4-and-p5-lessons" TargetMode="External"/><Relationship Id="rId7" Type="http://schemas.openxmlformats.org/officeDocument/2006/relationships/hyperlink" Target="https://www.bbc.co.uk/bitesize/articles/z966dp3" TargetMode="External"/><Relationship Id="rId2" Type="http://schemas.openxmlformats.org/officeDocument/2006/relationships/hyperlink" Target="https://www.twinkl.co.uk/home-learning-hub" TargetMode="External"/><Relationship Id="rId1" Type="http://schemas.openxmlformats.org/officeDocument/2006/relationships/slideLayout" Target="../slideLayouts/slideLayout1.xml"/><Relationship Id="rId6" Type="http://schemas.openxmlformats.org/officeDocument/2006/relationships/hyperlink" Target="https://www.bbc.co.uk/bitesize/tags/z63tt39/year-4-lessons/1" TargetMode="External"/><Relationship Id="rId11" Type="http://schemas.openxmlformats.org/officeDocument/2006/relationships/hyperlink" Target="https://www.bbc.co.uk/bitesize/articles/zxr3trd" TargetMode="External"/><Relationship Id="rId5" Type="http://schemas.openxmlformats.org/officeDocument/2006/relationships/hyperlink" Target="https://whiterosemaths.com/homelearning/year-4/" TargetMode="External"/><Relationship Id="rId10" Type="http://schemas.openxmlformats.org/officeDocument/2006/relationships/hyperlink" Target="https://www.bbc.co.uk/bitesize/articles/zbwckmn" TargetMode="External"/><Relationship Id="rId4" Type="http://schemas.openxmlformats.org/officeDocument/2006/relationships/hyperlink" Target="https://www.worldofdavidwalliams.com/elevenses/" TargetMode="External"/><Relationship Id="rId9" Type="http://schemas.openxmlformats.org/officeDocument/2006/relationships/hyperlink" Target="https://www.bbc.co.uk/bitesize/topics/zbnnb9q/articles/z93vdx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0D5A280C-1848-4E56-A011-3E7420AA4E98}"/>
              </a:ext>
            </a:extLst>
          </p:cNvPr>
          <p:cNvGraphicFramePr>
            <a:graphicFrameLocks noGrp="1"/>
          </p:cNvGraphicFramePr>
          <p:nvPr>
            <p:extLst>
              <p:ext uri="{D42A27DB-BD31-4B8C-83A1-F6EECF244321}">
                <p14:modId xmlns:p14="http://schemas.microsoft.com/office/powerpoint/2010/main" val="1862281165"/>
              </p:ext>
            </p:extLst>
          </p:nvPr>
        </p:nvGraphicFramePr>
        <p:xfrm>
          <a:off x="0" y="1"/>
          <a:ext cx="12192000" cy="8450454"/>
        </p:xfrm>
        <a:graphic>
          <a:graphicData uri="http://schemas.openxmlformats.org/drawingml/2006/table">
            <a:tbl>
              <a:tblPr firstRow="1" firstCol="1" bandRow="1">
                <a:tableStyleId>{5C22544A-7EE6-4342-B048-85BDC9FD1C3A}</a:tableStyleId>
              </a:tblPr>
              <a:tblGrid>
                <a:gridCol w="6066165">
                  <a:extLst>
                    <a:ext uri="{9D8B030D-6E8A-4147-A177-3AD203B41FA5}">
                      <a16:colId xmlns:a16="http://schemas.microsoft.com/office/drawing/2014/main" val="2827543452"/>
                    </a:ext>
                  </a:extLst>
                </a:gridCol>
                <a:gridCol w="6125835">
                  <a:extLst>
                    <a:ext uri="{9D8B030D-6E8A-4147-A177-3AD203B41FA5}">
                      <a16:colId xmlns:a16="http://schemas.microsoft.com/office/drawing/2014/main" val="3015424128"/>
                    </a:ext>
                  </a:extLst>
                </a:gridCol>
              </a:tblGrid>
              <a:tr h="2216663">
                <a:tc>
                  <a:txBody>
                    <a:bodyPr/>
                    <a:lstStyle/>
                    <a:p>
                      <a:pPr marL="0" marR="0">
                        <a:lnSpc>
                          <a:spcPct val="107000"/>
                        </a:lnSpc>
                        <a:spcBef>
                          <a:spcPts val="0"/>
                        </a:spcBef>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Hi Year 4</a:t>
                      </a:r>
                    </a:p>
                    <a:p>
                      <a:pPr marL="0" marR="0">
                        <a:lnSpc>
                          <a:spcPct val="107000"/>
                        </a:lnSpc>
                        <a:spcBef>
                          <a:spcPts val="0"/>
                        </a:spcBef>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Another week has flown by and I hope you are finding lots of interesting things to do while at home. Make sure you keep up with your reading and get practising your times tables. Remember that we have work packs full of English and Maths sheets that can be collected from school. Ask an adult to ring school first before they come and we’ll have it ready for them to collect.</a:t>
                      </a:r>
                    </a:p>
                    <a:p>
                      <a:pPr marL="0" marR="0">
                        <a:lnSpc>
                          <a:spcPct val="107000"/>
                        </a:lnSpc>
                        <a:spcBef>
                          <a:spcPts val="0"/>
                        </a:spcBef>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There are also additional resources on Twinkl KS2 Home learning hub</a:t>
                      </a:r>
                    </a:p>
                    <a:p>
                      <a:pPr marL="0" marR="0">
                        <a:lnSpc>
                          <a:spcPct val="107000"/>
                        </a:lnSpc>
                        <a:spcBef>
                          <a:spcPts val="0"/>
                        </a:spcBef>
                        <a:spcAft>
                          <a:spcPts val="0"/>
                        </a:spcAft>
                      </a:pPr>
                      <a:r>
                        <a:rPr lang="en-GB" sz="1400" dirty="0">
                          <a:solidFill>
                            <a:srgbClr val="C00000"/>
                          </a:solidFill>
                          <a:hlinkClick r:id="rId2">
                            <a:extLst>
                              <a:ext uri="{A12FA001-AC4F-418D-AE19-62706E023703}">
                                <ahyp:hlinkClr xmlns:ahyp="http://schemas.microsoft.com/office/drawing/2018/hyperlinkcolor" val="tx"/>
                              </a:ext>
                            </a:extLst>
                          </a:hlinkClick>
                        </a:rPr>
                        <a:t>https://www.twinkl.co.uk/home-learning-hub</a:t>
                      </a:r>
                      <a:endParaRPr lang="en-GB" sz="14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GB" sz="1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STAY SAFE and keep smiling. </a:t>
                      </a:r>
                    </a:p>
                    <a:p>
                      <a:pPr marL="0" marR="0">
                        <a:lnSpc>
                          <a:spcPct val="107000"/>
                        </a:lnSpc>
                        <a:spcBef>
                          <a:spcPts val="0"/>
                        </a:spcBef>
                        <a:spcAft>
                          <a:spcPts val="0"/>
                        </a:spcAft>
                      </a:pPr>
                      <a:r>
                        <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Miss Milner x</a:t>
                      </a:r>
                    </a:p>
                    <a:p>
                      <a:pPr marL="0" marR="0">
                        <a:lnSpc>
                          <a:spcPct val="107000"/>
                        </a:lnSpc>
                        <a:spcBef>
                          <a:spcPts val="0"/>
                        </a:spcBef>
                        <a:spcAft>
                          <a:spcPts val="0"/>
                        </a:spcAft>
                      </a:pPr>
                      <a:endParaRPr lang="en-GB"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60" marR="35560" marT="0" marB="0">
                    <a:solidFill>
                      <a:schemeClr val="accent2">
                        <a:lumMod val="20000"/>
                        <a:lumOff val="80000"/>
                      </a:schemeClr>
                    </a:solidFill>
                  </a:tcPr>
                </a:tc>
                <a:tc>
                  <a:txBody>
                    <a:bodyPr/>
                    <a:lstStyle/>
                    <a:p>
                      <a:pPr marL="0" marR="0">
                        <a:lnSpc>
                          <a:spcPct val="107000"/>
                        </a:lnSpc>
                        <a:spcBef>
                          <a:spcPts val="0"/>
                        </a:spcBef>
                        <a:spcAft>
                          <a:spcPts val="0"/>
                        </a:spcAft>
                      </a:pPr>
                      <a:r>
                        <a:rPr lang="en-GB" sz="1400" u="sng" dirty="0">
                          <a:solidFill>
                            <a:schemeClr val="tx1"/>
                          </a:solidFill>
                          <a:effectLst/>
                        </a:rPr>
                        <a:t>English </a:t>
                      </a:r>
                      <a:endParaRPr lang="en-GB" sz="1400" dirty="0">
                        <a:solidFill>
                          <a:schemeClr val="tx1"/>
                        </a:solidFill>
                        <a:effectLst/>
                      </a:endParaRPr>
                    </a:p>
                    <a:p>
                      <a:pPr marL="0" marR="0">
                        <a:lnSpc>
                          <a:spcPct val="107000"/>
                        </a:lnSpc>
                        <a:spcBef>
                          <a:spcPts val="0"/>
                        </a:spcBef>
                        <a:spcAft>
                          <a:spcPts val="0"/>
                        </a:spcAft>
                      </a:pPr>
                      <a:r>
                        <a:rPr lang="en-GB" sz="1400" u="none" strike="noStrike" dirty="0">
                          <a:solidFill>
                            <a:schemeClr val="tx1"/>
                          </a:solidFill>
                          <a:effectLst/>
                        </a:rPr>
                        <a:t> </a:t>
                      </a:r>
                      <a:endParaRPr lang="en-GB" sz="1400" dirty="0">
                        <a:solidFill>
                          <a:schemeClr val="tx1"/>
                        </a:solidFill>
                        <a:effectLst/>
                      </a:endParaRPr>
                    </a:p>
                    <a:p>
                      <a:pPr marL="0" marR="0">
                        <a:lnSpc>
                          <a:spcPct val="107000"/>
                        </a:lnSpc>
                        <a:spcBef>
                          <a:spcPts val="0"/>
                        </a:spcBef>
                        <a:spcAft>
                          <a:spcPts val="0"/>
                        </a:spcAft>
                      </a:pPr>
                      <a:r>
                        <a:rPr lang="en-GB" sz="1400" u="none" strike="noStrike" dirty="0">
                          <a:solidFill>
                            <a:schemeClr val="tx1"/>
                          </a:solidFill>
                          <a:effectLst/>
                        </a:rPr>
                        <a:t>Continue to c</a:t>
                      </a:r>
                      <a:r>
                        <a:rPr lang="en-GB" sz="1400" dirty="0">
                          <a:solidFill>
                            <a:schemeClr val="tx1"/>
                          </a:solidFill>
                          <a:effectLst/>
                        </a:rPr>
                        <a:t>omplete the daily reading and writing tasks.</a:t>
                      </a: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rgbClr val="C00000"/>
                          </a:solidFill>
                          <a:hlinkClick r:id="rId3">
                            <a:extLst>
                              <a:ext uri="{A12FA001-AC4F-418D-AE19-62706E023703}">
                                <ahyp:hlinkClr xmlns:ahyp="http://schemas.microsoft.com/office/drawing/2018/hyperlinkcolor" val="tx"/>
                              </a:ext>
                            </a:extLst>
                          </a:hlinkClick>
                        </a:rPr>
                        <a:t>https://www.bbc.co.uk/bitesize/tags/z63tt39/year-4-and-p5-lessons</a:t>
                      </a:r>
                      <a:endParaRPr lang="en-GB" sz="1400" dirty="0">
                        <a:solidFill>
                          <a:srgbClr val="C00000"/>
                        </a:solidFill>
                        <a:effectLst/>
                      </a:endParaRPr>
                    </a:p>
                    <a:p>
                      <a:pPr marL="0" marR="0">
                        <a:lnSpc>
                          <a:spcPct val="107000"/>
                        </a:lnSpc>
                        <a:spcBef>
                          <a:spcPts val="0"/>
                        </a:spcBef>
                        <a:spcAft>
                          <a:spcPts val="0"/>
                        </a:spcAft>
                      </a:pPr>
                      <a:endParaRPr lang="en-GB" sz="1400" dirty="0">
                        <a:solidFill>
                          <a:schemeClr val="tx1"/>
                        </a:solidFill>
                        <a:effectLst/>
                      </a:endParaRPr>
                    </a:p>
                    <a:p>
                      <a:pPr marL="0" marR="0">
                        <a:lnSpc>
                          <a:spcPct val="107000"/>
                        </a:lnSpc>
                        <a:spcBef>
                          <a:spcPts val="0"/>
                        </a:spcBef>
                        <a:spcAft>
                          <a:spcPts val="0"/>
                        </a:spcAft>
                      </a:pPr>
                      <a:r>
                        <a:rPr lang="en-GB" sz="1400" dirty="0">
                          <a:solidFill>
                            <a:schemeClr val="tx1"/>
                          </a:solidFill>
                          <a:effectLst/>
                        </a:rPr>
                        <a:t>Remember to keep reading for pleasure.</a:t>
                      </a:r>
                    </a:p>
                    <a:p>
                      <a:pPr marL="0" marR="0">
                        <a:lnSpc>
                          <a:spcPct val="107000"/>
                        </a:lnSpc>
                        <a:spcBef>
                          <a:spcPts val="0"/>
                        </a:spcBef>
                        <a:spcAft>
                          <a:spcPts val="0"/>
                        </a:spcAft>
                      </a:pPr>
                      <a:r>
                        <a:rPr lang="en-GB" sz="1400" dirty="0">
                          <a:solidFill>
                            <a:schemeClr val="tx1"/>
                          </a:solidFill>
                          <a:effectLst/>
                        </a:rPr>
                        <a:t>Listen daily to David Walliams reading his books</a:t>
                      </a:r>
                    </a:p>
                    <a:p>
                      <a:pPr marL="0" marR="0">
                        <a:lnSpc>
                          <a:spcPct val="107000"/>
                        </a:lnSpc>
                        <a:spcBef>
                          <a:spcPts val="0"/>
                        </a:spcBef>
                        <a:spcAft>
                          <a:spcPts val="0"/>
                        </a:spcAft>
                      </a:pPr>
                      <a:r>
                        <a:rPr lang="en-GB" sz="1400" dirty="0">
                          <a:solidFill>
                            <a:srgbClr val="C00000"/>
                          </a:solidFill>
                          <a:hlinkClick r:id="rId4">
                            <a:extLst>
                              <a:ext uri="{A12FA001-AC4F-418D-AE19-62706E023703}">
                                <ahyp:hlinkClr xmlns:ahyp="http://schemas.microsoft.com/office/drawing/2018/hyperlinkcolor" val="tx"/>
                              </a:ext>
                            </a:extLst>
                          </a:hlinkClick>
                        </a:rPr>
                        <a:t>https://www.worldofdavidwalliams.com/elevenses/</a:t>
                      </a:r>
                      <a:endParaRPr lang="en-GB" sz="1400"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60" marR="35560" marT="0" marB="0">
                    <a:solidFill>
                      <a:schemeClr val="accent1">
                        <a:lumMod val="20000"/>
                        <a:lumOff val="80000"/>
                      </a:schemeClr>
                    </a:solidFill>
                  </a:tcPr>
                </a:tc>
                <a:extLst>
                  <a:ext uri="{0D108BD9-81ED-4DB2-BD59-A6C34878D82A}">
                    <a16:rowId xmlns:a16="http://schemas.microsoft.com/office/drawing/2014/main" val="4143036312"/>
                  </a:ext>
                </a:extLst>
              </a:tr>
              <a:tr h="2439314">
                <a:tc>
                  <a:txBody>
                    <a:bodyPr/>
                    <a:lstStyle/>
                    <a:p>
                      <a:pPr marL="0" marR="0">
                        <a:lnSpc>
                          <a:spcPct val="107000"/>
                        </a:lnSpc>
                        <a:spcBef>
                          <a:spcPts val="0"/>
                        </a:spcBef>
                        <a:spcAft>
                          <a:spcPts val="0"/>
                        </a:spcAft>
                      </a:pPr>
                      <a:r>
                        <a:rPr lang="en-GB" sz="1400" u="sng" dirty="0">
                          <a:solidFill>
                            <a:schemeClr val="tx1"/>
                          </a:solidFill>
                          <a:effectLst/>
                        </a:rPr>
                        <a:t>Maths</a:t>
                      </a:r>
                    </a:p>
                    <a:p>
                      <a:pPr marL="0" marR="0">
                        <a:lnSpc>
                          <a:spcPct val="107000"/>
                        </a:lnSpc>
                        <a:spcBef>
                          <a:spcPts val="0"/>
                        </a:spcBef>
                        <a:spcAft>
                          <a:spcPts val="0"/>
                        </a:spcAft>
                      </a:pPr>
                      <a:r>
                        <a:rPr lang="en-GB" sz="1400" u="sng" dirty="0">
                          <a:solidFill>
                            <a:schemeClr val="tx1"/>
                          </a:solidFill>
                          <a:effectLst/>
                        </a:rPr>
                        <a:t>Continue to access:</a:t>
                      </a:r>
                    </a:p>
                    <a:p>
                      <a:pPr marL="0" marR="0">
                        <a:lnSpc>
                          <a:spcPct val="107000"/>
                        </a:lnSpc>
                        <a:spcBef>
                          <a:spcPts val="0"/>
                        </a:spcBef>
                        <a:spcAft>
                          <a:spcPts val="0"/>
                        </a:spcAft>
                      </a:pPr>
                      <a:endParaRPr lang="en-GB" sz="1400" dirty="0">
                        <a:solidFill>
                          <a:srgbClr val="CC3300"/>
                        </a:solidFill>
                        <a:effectLst/>
                      </a:endParaRPr>
                    </a:p>
                    <a:p>
                      <a:pPr marL="0" marR="0">
                        <a:lnSpc>
                          <a:spcPct val="107000"/>
                        </a:lnSpc>
                        <a:spcBef>
                          <a:spcPts val="0"/>
                        </a:spcBef>
                        <a:spcAft>
                          <a:spcPts val="0"/>
                        </a:spcAft>
                      </a:pPr>
                      <a:r>
                        <a:rPr lang="en-GB" sz="1400" u="sng" dirty="0">
                          <a:solidFill>
                            <a:srgbClr val="CC3300"/>
                          </a:solidFill>
                          <a:effectLst/>
                          <a:hlinkClick r:id="rId5">
                            <a:extLst>
                              <a:ext uri="{A12FA001-AC4F-418D-AE19-62706E023703}">
                                <ahyp:hlinkClr xmlns:ahyp="http://schemas.microsoft.com/office/drawing/2018/hyperlinkcolor" val="tx"/>
                              </a:ext>
                            </a:extLst>
                          </a:hlinkClick>
                        </a:rPr>
                        <a:t>https://whiterosemaths.com/homelearning/year-4/</a:t>
                      </a:r>
                      <a:endParaRPr lang="en-GB" sz="1400" u="sng" dirty="0">
                        <a:solidFill>
                          <a:srgbClr val="CC3300"/>
                        </a:solidFill>
                        <a:effectLst/>
                      </a:endParaRPr>
                    </a:p>
                    <a:p>
                      <a:pPr marL="0" marR="0">
                        <a:lnSpc>
                          <a:spcPct val="107000"/>
                        </a:lnSpc>
                        <a:spcBef>
                          <a:spcPts val="0"/>
                        </a:spcBef>
                        <a:spcAft>
                          <a:spcPts val="0"/>
                        </a:spcAft>
                      </a:pPr>
                      <a:endParaRPr lang="en-GB" sz="1400" dirty="0">
                        <a:solidFill>
                          <a:srgbClr val="CC3300"/>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rPr>
                        <a:t> </a:t>
                      </a:r>
                      <a:r>
                        <a:rPr lang="en-GB" sz="1400" u="sng" dirty="0">
                          <a:solidFill>
                            <a:srgbClr val="CC3300"/>
                          </a:solidFill>
                          <a:effectLst/>
                          <a:hlinkClick r:id="rId6">
                            <a:extLst>
                              <a:ext uri="{A12FA001-AC4F-418D-AE19-62706E023703}">
                                <ahyp:hlinkClr xmlns:ahyp="http://schemas.microsoft.com/office/drawing/2018/hyperlinkcolor" val="tx"/>
                              </a:ext>
                            </a:extLst>
                          </a:hlinkClick>
                        </a:rPr>
                        <a:t>https://www.bbc.co.uk/bitesize/tags/z63tt39/year-4-lessons/1</a:t>
                      </a:r>
                      <a:endParaRPr lang="en-GB" sz="1400" u="sng" dirty="0">
                        <a:solidFill>
                          <a:srgbClr val="CC3300"/>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endParaRPr lang="en-GB" sz="1400" dirty="0">
                        <a:solidFill>
                          <a:srgbClr val="CC3300"/>
                        </a:solidFill>
                        <a:effectLst/>
                      </a:endParaRPr>
                    </a:p>
                    <a:p>
                      <a:pPr marL="0" marR="0" lvl="0" indent="0" algn="l" defTabSz="914400" rtl="0" eaLnBrk="1" fontAlgn="auto" latinLnBrk="0" hangingPunct="1">
                        <a:lnSpc>
                          <a:spcPct val="107000"/>
                        </a:lnSpc>
                        <a:spcBef>
                          <a:spcPts val="0"/>
                        </a:spcBef>
                        <a:spcAft>
                          <a:spcPts val="0"/>
                        </a:spcAft>
                        <a:buClrTx/>
                        <a:buSzTx/>
                        <a:buFontTx/>
                        <a:buNone/>
                        <a:tabLst/>
                        <a:defRPr/>
                      </a:pPr>
                      <a:r>
                        <a:rPr lang="en-GB" sz="1400" dirty="0">
                          <a:solidFill>
                            <a:schemeClr val="tx1"/>
                          </a:solidFill>
                          <a:effectLst/>
                        </a:rPr>
                        <a:t>Follow the daily lessons for each week</a:t>
                      </a:r>
                    </a:p>
                    <a:p>
                      <a:pPr marL="0" marR="0">
                        <a:lnSpc>
                          <a:spcPct val="107000"/>
                        </a:lnSpc>
                        <a:spcBef>
                          <a:spcPts val="0"/>
                        </a:spcBef>
                        <a:spcAft>
                          <a:spcPts val="0"/>
                        </a:spcAft>
                      </a:pPr>
                      <a:r>
                        <a:rPr lang="en-GB" sz="1400" u="sng" dirty="0">
                          <a:solidFill>
                            <a:schemeClr val="tx1"/>
                          </a:solidFill>
                          <a:effectLst/>
                        </a:rPr>
                        <a:t>Fancy a challenge?</a:t>
                      </a:r>
                    </a:p>
                    <a:p>
                      <a:pPr marL="0" marR="0">
                        <a:lnSpc>
                          <a:spcPct val="107000"/>
                        </a:lnSpc>
                        <a:spcBef>
                          <a:spcPts val="0"/>
                        </a:spcBef>
                        <a:spcAft>
                          <a:spcPts val="0"/>
                        </a:spcAft>
                      </a:pPr>
                      <a:r>
                        <a:rPr lang="en-GB" sz="1400" dirty="0">
                          <a:solidFill>
                            <a:srgbClr val="C00000"/>
                          </a:solidFill>
                          <a:hlinkClick r:id="rId7">
                            <a:extLst>
                              <a:ext uri="{A12FA001-AC4F-418D-AE19-62706E023703}">
                                <ahyp:hlinkClr xmlns:ahyp="http://schemas.microsoft.com/office/drawing/2018/hyperlinkcolor" val="tx"/>
                              </a:ext>
                            </a:extLst>
                          </a:hlinkClick>
                        </a:rPr>
                        <a:t>https://www.bbc.co.uk/bitesize/articles/z966dp3</a:t>
                      </a:r>
                      <a:endParaRPr lang="en-GB" sz="1400" u="sng" dirty="0">
                        <a:solidFill>
                          <a:srgbClr val="C00000"/>
                        </a:solidFill>
                        <a:effectLst/>
                      </a:endParaRPr>
                    </a:p>
                    <a:p>
                      <a:pPr marL="0" marR="0">
                        <a:lnSpc>
                          <a:spcPct val="107000"/>
                        </a:lnSpc>
                        <a:spcBef>
                          <a:spcPts val="0"/>
                        </a:spcBef>
                        <a:spcAft>
                          <a:spcPts val="0"/>
                        </a:spcAft>
                      </a:pPr>
                      <a:r>
                        <a:rPr lang="en-GB" sz="1400" dirty="0">
                          <a:solidFill>
                            <a:schemeClr val="tx1"/>
                          </a:solidFill>
                          <a:effectLst/>
                        </a:rPr>
                        <a:t>Exciting maths </a:t>
                      </a:r>
                      <a:r>
                        <a:rPr lang="en-GB" sz="1400" b="1" dirty="0">
                          <a:solidFill>
                            <a:schemeClr val="tx1"/>
                          </a:solidFill>
                          <a:effectLst/>
                        </a:rPr>
                        <a:t>challenges</a:t>
                      </a:r>
                      <a:r>
                        <a:rPr lang="en-GB" sz="1400" dirty="0">
                          <a:solidFill>
                            <a:schemeClr val="tx1"/>
                          </a:solidFill>
                          <a:effectLst/>
                        </a:rPr>
                        <a:t>. How quickly can you complete them?</a:t>
                      </a:r>
                    </a:p>
                  </a:txBody>
                  <a:tcPr marL="35560" marR="35560" marT="0" marB="0">
                    <a:solidFill>
                      <a:srgbClr val="01FD0D"/>
                    </a:solidFill>
                  </a:tcPr>
                </a:tc>
                <a:tc>
                  <a:txBody>
                    <a:bodyPr/>
                    <a:lstStyle/>
                    <a:p>
                      <a:pPr marL="0" marR="0">
                        <a:lnSpc>
                          <a:spcPct val="107000"/>
                        </a:lnSpc>
                        <a:spcBef>
                          <a:spcPts val="0"/>
                        </a:spcBef>
                        <a:spcAft>
                          <a:spcPts val="0"/>
                        </a:spcAft>
                      </a:pPr>
                      <a:r>
                        <a:rPr lang="en-GB" sz="1400" b="1" u="sng" dirty="0">
                          <a:solidFill>
                            <a:schemeClr val="tx1"/>
                          </a:solidFill>
                          <a:effectLst/>
                        </a:rPr>
                        <a:t>Science</a:t>
                      </a:r>
                    </a:p>
                    <a:p>
                      <a:pPr marL="0" marR="0">
                        <a:lnSpc>
                          <a:spcPct val="107000"/>
                        </a:lnSpc>
                        <a:spcBef>
                          <a:spcPts val="0"/>
                        </a:spcBef>
                        <a:spcAft>
                          <a:spcPts val="0"/>
                        </a:spcAft>
                      </a:pPr>
                      <a:endParaRPr lang="en-GB" sz="1400" b="1" u="sng" dirty="0">
                        <a:solidFill>
                          <a:schemeClr val="tx1"/>
                        </a:solidFill>
                        <a:effectLst/>
                      </a:endParaRPr>
                    </a:p>
                    <a:p>
                      <a:pPr marL="0" marR="0">
                        <a:lnSpc>
                          <a:spcPct val="107000"/>
                        </a:lnSpc>
                        <a:spcBef>
                          <a:spcPts val="0"/>
                        </a:spcBef>
                        <a:spcAft>
                          <a:spcPts val="0"/>
                        </a:spcAft>
                      </a:pPr>
                      <a:r>
                        <a:rPr lang="en-GB" sz="1400" b="1" u="none" dirty="0">
                          <a:solidFill>
                            <a:schemeClr val="tx1"/>
                          </a:solidFill>
                          <a:effectLst/>
                        </a:rPr>
                        <a:t>All animals are part of the food chain. </a:t>
                      </a:r>
                    </a:p>
                    <a:p>
                      <a:pPr marL="0" marR="0">
                        <a:lnSpc>
                          <a:spcPct val="107000"/>
                        </a:lnSpc>
                        <a:spcBef>
                          <a:spcPts val="0"/>
                        </a:spcBef>
                        <a:spcAft>
                          <a:spcPts val="0"/>
                        </a:spcAft>
                      </a:pPr>
                      <a:r>
                        <a:rPr lang="en-GB" sz="1400" b="1" u="none" dirty="0">
                          <a:solidFill>
                            <a:schemeClr val="tx1"/>
                          </a:solidFill>
                          <a:effectLst/>
                        </a:rPr>
                        <a:t>Food chains start with the </a:t>
                      </a:r>
                      <a:r>
                        <a:rPr lang="en-GB" sz="1400" b="1" i="1" u="none" dirty="0">
                          <a:solidFill>
                            <a:schemeClr val="tx1"/>
                          </a:solidFill>
                          <a:effectLst/>
                        </a:rPr>
                        <a:t>producer </a:t>
                      </a:r>
                      <a:r>
                        <a:rPr lang="en-GB" sz="1400" b="1" u="none" dirty="0">
                          <a:solidFill>
                            <a:schemeClr val="tx1"/>
                          </a:solidFill>
                          <a:effectLst/>
                        </a:rPr>
                        <a:t>which is always the plant. </a:t>
                      </a:r>
                    </a:p>
                    <a:p>
                      <a:pPr marL="0" marR="0">
                        <a:lnSpc>
                          <a:spcPct val="107000"/>
                        </a:lnSpc>
                        <a:spcBef>
                          <a:spcPts val="0"/>
                        </a:spcBef>
                        <a:spcAft>
                          <a:spcPts val="0"/>
                        </a:spcAft>
                      </a:pPr>
                      <a:r>
                        <a:rPr lang="en-GB" sz="1400" b="1" u="none" dirty="0">
                          <a:solidFill>
                            <a:schemeClr val="tx1"/>
                          </a:solidFill>
                          <a:effectLst/>
                        </a:rPr>
                        <a:t>Animals then eat the plant. They are </a:t>
                      </a:r>
                      <a:r>
                        <a:rPr lang="en-GB" sz="1400" b="1" i="1" u="none" dirty="0">
                          <a:solidFill>
                            <a:schemeClr val="tx1"/>
                          </a:solidFill>
                          <a:effectLst/>
                        </a:rPr>
                        <a:t>consumers</a:t>
                      </a:r>
                      <a:r>
                        <a:rPr lang="en-GB" sz="1400" b="1" u="none" dirty="0">
                          <a:solidFill>
                            <a:schemeClr val="tx1"/>
                          </a:solidFill>
                          <a:effectLst/>
                        </a:rPr>
                        <a:t>. </a:t>
                      </a:r>
                    </a:p>
                    <a:p>
                      <a:pPr marL="0" marR="0">
                        <a:lnSpc>
                          <a:spcPct val="107000"/>
                        </a:lnSpc>
                        <a:spcBef>
                          <a:spcPts val="0"/>
                        </a:spcBef>
                        <a:spcAft>
                          <a:spcPts val="0"/>
                        </a:spcAft>
                      </a:pPr>
                      <a:r>
                        <a:rPr lang="en-GB" sz="1400" b="1" u="none" dirty="0">
                          <a:solidFill>
                            <a:schemeClr val="tx1"/>
                          </a:solidFill>
                          <a:effectLst/>
                        </a:rPr>
                        <a:t>Larger animals eat the smaller animals. They are consumers.</a:t>
                      </a:r>
                    </a:p>
                    <a:p>
                      <a:pPr marL="0" marR="0">
                        <a:lnSpc>
                          <a:spcPct val="107000"/>
                        </a:lnSpc>
                        <a:spcBef>
                          <a:spcPts val="0"/>
                        </a:spcBef>
                        <a:spcAft>
                          <a:spcPts val="0"/>
                        </a:spcAft>
                      </a:pPr>
                      <a:r>
                        <a:rPr lang="en-GB" sz="1400" b="1" u="none" dirty="0">
                          <a:solidFill>
                            <a:schemeClr val="tx1"/>
                          </a:solidFill>
                          <a:effectLst/>
                        </a:rPr>
                        <a:t>Watch the video and complete the activities to make food chains.</a:t>
                      </a:r>
                    </a:p>
                    <a:p>
                      <a:pPr marL="0" marR="0">
                        <a:lnSpc>
                          <a:spcPct val="107000"/>
                        </a:lnSpc>
                        <a:spcBef>
                          <a:spcPts val="0"/>
                        </a:spcBef>
                        <a:spcAft>
                          <a:spcPts val="0"/>
                        </a:spcAft>
                      </a:pPr>
                      <a:endParaRPr lang="en-GB" sz="1400" b="1" u="none" dirty="0">
                        <a:solidFill>
                          <a:schemeClr val="tx1"/>
                        </a:solidFill>
                        <a:effectLst/>
                      </a:endParaRPr>
                    </a:p>
                    <a:p>
                      <a:pPr marL="0" marR="0">
                        <a:lnSpc>
                          <a:spcPct val="107000"/>
                        </a:lnSpc>
                        <a:spcBef>
                          <a:spcPts val="0"/>
                        </a:spcBef>
                        <a:spcAft>
                          <a:spcPts val="0"/>
                        </a:spcAft>
                      </a:pPr>
                      <a:r>
                        <a:rPr lang="en-GB" sz="1400" u="none" strike="noStrike" dirty="0">
                          <a:solidFill>
                            <a:schemeClr val="tx1"/>
                          </a:solidFill>
                          <a:effectLst/>
                        </a:rPr>
                        <a:t> </a:t>
                      </a:r>
                      <a:r>
                        <a:rPr lang="en-GB" sz="1400" b="1" dirty="0">
                          <a:solidFill>
                            <a:srgbClr val="C00000"/>
                          </a:solidFill>
                          <a:hlinkClick r:id="rId8">
                            <a:extLst>
                              <a:ext uri="{A12FA001-AC4F-418D-AE19-62706E023703}">
                                <ahyp:hlinkClr xmlns:ahyp="http://schemas.microsoft.com/office/drawing/2018/hyperlinkcolor" val="tx"/>
                              </a:ext>
                            </a:extLst>
                          </a:hlinkClick>
                        </a:rPr>
                        <a:t>https://www.bbc.co.uk/bitesize/articles/zhnny9q</a:t>
                      </a:r>
                      <a:endParaRPr lang="en-GB" sz="1400" b="1" dirty="0">
                        <a:solidFill>
                          <a:srgbClr val="C00000"/>
                        </a:solidFill>
                      </a:endParaRPr>
                    </a:p>
                    <a:p>
                      <a:pPr marL="0" marR="0">
                        <a:lnSpc>
                          <a:spcPct val="107000"/>
                        </a:lnSpc>
                        <a:spcBef>
                          <a:spcPts val="0"/>
                        </a:spcBef>
                        <a:spcAft>
                          <a:spcPts val="0"/>
                        </a:spcAft>
                      </a:pPr>
                      <a:endParaRPr lang="en-GB" sz="1400" b="1" dirty="0">
                        <a:solidFill>
                          <a:srgbClr val="C00000"/>
                        </a:solidFill>
                      </a:endParaRPr>
                    </a:p>
                    <a:p>
                      <a:pPr marL="0" marR="0">
                        <a:lnSpc>
                          <a:spcPct val="107000"/>
                        </a:lnSpc>
                        <a:spcBef>
                          <a:spcPts val="0"/>
                        </a:spcBef>
                        <a:spcAft>
                          <a:spcPts val="0"/>
                        </a:spcAft>
                      </a:pPr>
                      <a:r>
                        <a:rPr lang="en-GB" sz="1400" b="1" u="none" dirty="0">
                          <a:solidFill>
                            <a:srgbClr val="C00000"/>
                          </a:solidFill>
                          <a:hlinkClick r:id="rId9">
                            <a:extLst>
                              <a:ext uri="{A12FA001-AC4F-418D-AE19-62706E023703}">
                                <ahyp:hlinkClr xmlns:ahyp="http://schemas.microsoft.com/office/drawing/2018/hyperlinkcolor" val="tx"/>
                              </a:ext>
                            </a:extLst>
                          </a:hlinkClick>
                        </a:rPr>
                        <a:t> </a:t>
                      </a:r>
                      <a:r>
                        <a:rPr lang="en-GB" sz="1400" b="1" dirty="0">
                          <a:solidFill>
                            <a:srgbClr val="C00000"/>
                          </a:solidFill>
                          <a:hlinkClick r:id="rId9">
                            <a:extLst>
                              <a:ext uri="{A12FA001-AC4F-418D-AE19-62706E023703}">
                                <ahyp:hlinkClr xmlns:ahyp="http://schemas.microsoft.com/office/drawing/2018/hyperlinkcolor" val="tx"/>
                              </a:ext>
                            </a:extLst>
                          </a:hlinkClick>
                        </a:rPr>
                        <a:t>https://www.bbc.co.uk/bitesize/topics/zbnnb9q/articles</a:t>
                      </a:r>
                      <a:r>
                        <a:rPr lang="en-GB" sz="1400" b="1">
                          <a:solidFill>
                            <a:srgbClr val="C00000"/>
                          </a:solidFill>
                          <a:hlinkClick r:id="rId9">
                            <a:extLst>
                              <a:ext uri="{A12FA001-AC4F-418D-AE19-62706E023703}">
                                <ahyp:hlinkClr xmlns:ahyp="http://schemas.microsoft.com/office/drawing/2018/hyperlinkcolor" val="tx"/>
                              </a:ext>
                            </a:extLst>
                          </a:hlinkClick>
                        </a:rPr>
                        <a:t>/z93vdxs</a:t>
                      </a:r>
                      <a:endParaRPr lang="en-GB" sz="1400" b="1">
                        <a:solidFill>
                          <a:srgbClr val="C00000"/>
                        </a:solidFill>
                      </a:endParaRPr>
                    </a:p>
                    <a:p>
                      <a:pPr marL="0" marR="0">
                        <a:lnSpc>
                          <a:spcPct val="107000"/>
                        </a:lnSpc>
                        <a:spcBef>
                          <a:spcPts val="0"/>
                        </a:spcBef>
                        <a:spcAft>
                          <a:spcPts val="0"/>
                        </a:spcAft>
                      </a:pPr>
                      <a:endParaRPr lang="en-GB"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60" marR="35560" marT="0" marB="0">
                    <a:solidFill>
                      <a:schemeClr val="accent2">
                        <a:lumMod val="20000"/>
                        <a:lumOff val="80000"/>
                      </a:schemeClr>
                    </a:solidFill>
                  </a:tcPr>
                </a:tc>
                <a:extLst>
                  <a:ext uri="{0D108BD9-81ED-4DB2-BD59-A6C34878D82A}">
                    <a16:rowId xmlns:a16="http://schemas.microsoft.com/office/drawing/2014/main" val="3044962250"/>
                  </a:ext>
                </a:extLst>
              </a:tr>
              <a:tr h="3168508">
                <a:tc>
                  <a:txBody>
                    <a:bodyPr/>
                    <a:lstStyle/>
                    <a:p>
                      <a:pPr marL="0" marR="0">
                        <a:lnSpc>
                          <a:spcPct val="107000"/>
                        </a:lnSpc>
                        <a:spcBef>
                          <a:spcPts val="0"/>
                        </a:spcBef>
                        <a:spcAft>
                          <a:spcPts val="0"/>
                        </a:spcAft>
                      </a:pPr>
                      <a:r>
                        <a:rPr lang="en-GB" sz="1400" u="sng"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Geography</a:t>
                      </a:r>
                      <a:endParaRPr lang="en-GB" sz="1400"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pPr fontAlgn="t"/>
                      <a:r>
                        <a:rPr lang="en-GB" sz="1400" b="0" i="0" kern="1200" dirty="0">
                          <a:solidFill>
                            <a:schemeClr val="tx1"/>
                          </a:solidFill>
                          <a:effectLst/>
                          <a:latin typeface="+mn-lt"/>
                          <a:ea typeface="+mn-ea"/>
                          <a:cs typeface="+mn-cs"/>
                        </a:rPr>
                        <a:t>This week we’re going to learn about the </a:t>
                      </a:r>
                      <a:r>
                        <a:rPr lang="en-GB" sz="1400" b="1" i="0" kern="1200" dirty="0">
                          <a:solidFill>
                            <a:schemeClr val="tx1"/>
                          </a:solidFill>
                          <a:effectLst/>
                          <a:latin typeface="+mn-lt"/>
                          <a:ea typeface="+mn-ea"/>
                          <a:cs typeface="+mn-cs"/>
                        </a:rPr>
                        <a:t>weather</a:t>
                      </a:r>
                      <a:r>
                        <a:rPr lang="en-GB" sz="1400" b="0" i="0" kern="1200" dirty="0">
                          <a:solidFill>
                            <a:schemeClr val="tx1"/>
                          </a:solidFill>
                          <a:effectLst/>
                          <a:latin typeface="+mn-lt"/>
                          <a:ea typeface="+mn-ea"/>
                          <a:cs typeface="+mn-cs"/>
                        </a:rPr>
                        <a:t> and </a:t>
                      </a:r>
                      <a:r>
                        <a:rPr lang="en-GB" sz="1400" b="1" i="0" kern="1200" dirty="0">
                          <a:solidFill>
                            <a:schemeClr val="tx1"/>
                          </a:solidFill>
                          <a:effectLst/>
                          <a:latin typeface="+mn-lt"/>
                          <a:ea typeface="+mn-ea"/>
                          <a:cs typeface="+mn-cs"/>
                        </a:rPr>
                        <a:t>climate</a:t>
                      </a:r>
                      <a:r>
                        <a:rPr lang="en-GB" sz="1400" b="0" i="0" kern="1200" dirty="0">
                          <a:solidFill>
                            <a:schemeClr val="tx1"/>
                          </a:solidFill>
                          <a:effectLst/>
                          <a:latin typeface="+mn-lt"/>
                          <a:ea typeface="+mn-ea"/>
                          <a:cs typeface="+mn-cs"/>
                        </a:rPr>
                        <a:t> in the UK and around the world including an introduction to climate zones and climate change. Before completing this lesson create your own mind map of everything you know about </a:t>
                      </a:r>
                      <a:r>
                        <a:rPr lang="en-GB" sz="1400" b="1" i="0" kern="1200" dirty="0">
                          <a:solidFill>
                            <a:schemeClr val="tx1"/>
                          </a:solidFill>
                          <a:effectLst/>
                          <a:latin typeface="+mn-lt"/>
                          <a:ea typeface="+mn-ea"/>
                          <a:cs typeface="+mn-cs"/>
                        </a:rPr>
                        <a:t>weather </a:t>
                      </a:r>
                      <a:r>
                        <a:rPr lang="en-GB" sz="1400" b="0" i="0" kern="1200" dirty="0">
                          <a:solidFill>
                            <a:schemeClr val="tx1"/>
                          </a:solidFill>
                          <a:effectLst/>
                          <a:latin typeface="+mn-lt"/>
                          <a:ea typeface="+mn-ea"/>
                          <a:cs typeface="+mn-cs"/>
                        </a:rPr>
                        <a:t>and </a:t>
                      </a:r>
                      <a:r>
                        <a:rPr lang="en-GB" sz="1400" b="1" i="0" kern="1200" dirty="0">
                          <a:solidFill>
                            <a:schemeClr val="tx1"/>
                          </a:solidFill>
                          <a:effectLst/>
                          <a:latin typeface="+mn-lt"/>
                          <a:ea typeface="+mn-ea"/>
                          <a:cs typeface="+mn-cs"/>
                        </a:rPr>
                        <a:t>climate</a:t>
                      </a:r>
                      <a:r>
                        <a:rPr lang="en-GB" sz="1400" b="0" i="0" kern="1200" dirty="0">
                          <a:solidFill>
                            <a:schemeClr val="tx1"/>
                          </a:solidFill>
                          <a:effectLst/>
                          <a:latin typeface="+mn-lt"/>
                          <a:ea typeface="+mn-ea"/>
                          <a:cs typeface="+mn-cs"/>
                        </a:rPr>
                        <a:t>. What different types of weather are there? Do you know what the </a:t>
                      </a:r>
                      <a:r>
                        <a:rPr lang="en-GB" sz="1400" b="1" i="0" kern="1200" dirty="0">
                          <a:solidFill>
                            <a:schemeClr val="tx1"/>
                          </a:solidFill>
                          <a:effectLst/>
                          <a:latin typeface="+mn-lt"/>
                          <a:ea typeface="+mn-ea"/>
                          <a:cs typeface="+mn-cs"/>
                        </a:rPr>
                        <a:t>weather</a:t>
                      </a:r>
                      <a:r>
                        <a:rPr lang="en-GB" sz="1400" b="0" i="0" kern="1200" dirty="0">
                          <a:solidFill>
                            <a:schemeClr val="tx1"/>
                          </a:solidFill>
                          <a:effectLst/>
                          <a:latin typeface="+mn-lt"/>
                          <a:ea typeface="+mn-ea"/>
                          <a:cs typeface="+mn-cs"/>
                        </a:rPr>
                        <a:t> is like in other countries? Are you aware of how </a:t>
                      </a:r>
                      <a:r>
                        <a:rPr lang="en-GB" sz="1400" b="1" i="0" kern="1200" dirty="0">
                          <a:solidFill>
                            <a:schemeClr val="tx1"/>
                          </a:solidFill>
                          <a:effectLst/>
                          <a:latin typeface="+mn-lt"/>
                          <a:ea typeface="+mn-ea"/>
                          <a:cs typeface="+mn-cs"/>
                        </a:rPr>
                        <a:t>weather</a:t>
                      </a:r>
                      <a:r>
                        <a:rPr lang="en-GB" sz="1400" b="0" i="0" kern="1200" dirty="0">
                          <a:solidFill>
                            <a:schemeClr val="tx1"/>
                          </a:solidFill>
                          <a:effectLst/>
                          <a:latin typeface="+mn-lt"/>
                          <a:ea typeface="+mn-ea"/>
                          <a:cs typeface="+mn-cs"/>
                        </a:rPr>
                        <a:t> is changing around the world at the moment? What is climate? What is your understanding of climate change?</a:t>
                      </a:r>
                    </a:p>
                    <a:p>
                      <a:pPr fontAlgn="t"/>
                      <a:endParaRPr lang="en-GB" sz="1400" b="0" i="0" kern="1200" dirty="0">
                        <a:solidFill>
                          <a:schemeClr val="tx1"/>
                        </a:solidFill>
                        <a:effectLst/>
                        <a:latin typeface="+mn-lt"/>
                        <a:ea typeface="+mn-ea"/>
                        <a:cs typeface="+mn-cs"/>
                      </a:endParaRPr>
                    </a:p>
                    <a:p>
                      <a:pPr fontAlgn="t"/>
                      <a:r>
                        <a:rPr lang="en-GB" sz="1400" b="0" i="0" kern="1200" dirty="0">
                          <a:solidFill>
                            <a:schemeClr val="tx1"/>
                          </a:solidFill>
                          <a:effectLst/>
                          <a:latin typeface="+mn-lt"/>
                          <a:ea typeface="+mn-ea"/>
                          <a:cs typeface="+mn-cs"/>
                        </a:rPr>
                        <a:t>Complete the activities :</a:t>
                      </a:r>
                    </a:p>
                    <a:p>
                      <a:pPr fontAlgn="t"/>
                      <a:r>
                        <a:rPr lang="en-GB" sz="1400" b="1" i="0" u="none" strike="noStrike" kern="1200" dirty="0">
                          <a:solidFill>
                            <a:srgbClr val="C00000"/>
                          </a:solidFill>
                          <a:effectLst/>
                          <a:latin typeface="+mn-lt"/>
                          <a:ea typeface="+mn-ea"/>
                          <a:cs typeface="+mn-cs"/>
                          <a:hlinkClick r:id="rId10">
                            <a:extLst>
                              <a:ext uri="{A12FA001-AC4F-418D-AE19-62706E023703}">
                                <ahyp:hlinkClr xmlns:ahyp="http://schemas.microsoft.com/office/drawing/2018/hyperlinkcolor" val="tx"/>
                              </a:ext>
                            </a:extLst>
                          </a:hlinkClick>
                        </a:rPr>
                        <a:t>https://www.bbc.co.uk/bitesize/articles/zbwckmn</a:t>
                      </a:r>
                      <a:endParaRPr lang="en-GB" sz="1400" b="1" i="0" u="none" strike="noStrike" kern="1200" dirty="0">
                        <a:solidFill>
                          <a:srgbClr val="C00000"/>
                        </a:solidFill>
                        <a:effectLst/>
                        <a:latin typeface="+mn-lt"/>
                        <a:ea typeface="+mn-ea"/>
                        <a:cs typeface="+mn-cs"/>
                      </a:endParaRPr>
                    </a:p>
                    <a:p>
                      <a:pPr fontAlgn="t"/>
                      <a:endParaRPr lang="en-GB" sz="1400" b="0" i="0" kern="1200" dirty="0">
                        <a:solidFill>
                          <a:schemeClr val="tx1"/>
                        </a:solidFill>
                        <a:effectLst/>
                        <a:latin typeface="+mn-lt"/>
                        <a:ea typeface="+mn-ea"/>
                        <a:cs typeface="+mn-cs"/>
                      </a:endParaRPr>
                    </a:p>
                    <a:p>
                      <a:pPr fontAlgn="t"/>
                      <a:r>
                        <a:rPr lang="en-GB" sz="1400" b="0" i="0" kern="1200" dirty="0">
                          <a:solidFill>
                            <a:schemeClr val="tx1"/>
                          </a:solidFill>
                          <a:effectLst/>
                          <a:latin typeface="+mn-lt"/>
                          <a:ea typeface="+mn-ea"/>
                          <a:cs typeface="+mn-cs"/>
                        </a:rPr>
                        <a:t>*Challenge* After completing the activities go back to your mind map and correct/add to what you have written</a:t>
                      </a:r>
                    </a:p>
                    <a:p>
                      <a:pPr marL="0" marR="0">
                        <a:lnSpc>
                          <a:spcPct val="107000"/>
                        </a:lnSpc>
                        <a:spcBef>
                          <a:spcPts val="0"/>
                        </a:spcBef>
                        <a:spcAft>
                          <a:spcPts val="0"/>
                        </a:spcAft>
                      </a:pPr>
                      <a:endParaRPr lang="en-GB" sz="1400" u="sng"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35560" marR="35560" marT="0" marB="0">
                    <a:solidFill>
                      <a:srgbClr val="FFFF00"/>
                    </a:solidFill>
                  </a:tcPr>
                </a:tc>
                <a:tc>
                  <a:txBody>
                    <a:bodyPr/>
                    <a:lstStyle/>
                    <a:p>
                      <a:pPr marL="0" marR="0">
                        <a:lnSpc>
                          <a:spcPct val="107000"/>
                        </a:lnSpc>
                        <a:spcBef>
                          <a:spcPts val="0"/>
                        </a:spcBef>
                        <a:spcAft>
                          <a:spcPts val="0"/>
                        </a:spcAft>
                      </a:pPr>
                      <a:r>
                        <a:rPr lang="en-GB" sz="1400" b="1" u="sng" dirty="0">
                          <a:solidFill>
                            <a:schemeClr val="tx1"/>
                          </a:solidFill>
                          <a:effectLst/>
                        </a:rPr>
                        <a:t>Art</a:t>
                      </a:r>
                    </a:p>
                    <a:p>
                      <a:pPr marL="0" marR="0">
                        <a:lnSpc>
                          <a:spcPct val="107000"/>
                        </a:lnSpc>
                        <a:spcBef>
                          <a:spcPts val="0"/>
                        </a:spcBef>
                        <a:spcAft>
                          <a:spcPts val="0"/>
                        </a:spcAft>
                      </a:pPr>
                      <a:r>
                        <a:rPr lang="en-GB" sz="1400" b="0" i="0" u="none" strike="noStrike" kern="1200" dirty="0">
                          <a:solidFill>
                            <a:schemeClr val="dk1"/>
                          </a:solidFill>
                          <a:effectLst/>
                          <a:latin typeface="+mn-lt"/>
                          <a:ea typeface="+mn-ea"/>
                          <a:cs typeface="+mn-cs"/>
                        </a:rPr>
                        <a:t>Watch the video of the artist </a:t>
                      </a:r>
                      <a:r>
                        <a:rPr lang="en-GB" sz="1400" b="0" i="0" u="none" strike="noStrike" kern="1200" dirty="0" err="1">
                          <a:solidFill>
                            <a:schemeClr val="dk1"/>
                          </a:solidFill>
                          <a:effectLst/>
                          <a:latin typeface="+mn-lt"/>
                          <a:ea typeface="+mn-ea"/>
                          <a:cs typeface="+mn-cs"/>
                        </a:rPr>
                        <a:t>Wassilly</a:t>
                      </a:r>
                      <a:r>
                        <a:rPr lang="en-GB" sz="1400" b="0" i="0" u="none" strike="noStrike" kern="1200" dirty="0">
                          <a:solidFill>
                            <a:schemeClr val="dk1"/>
                          </a:solidFill>
                          <a:effectLst/>
                          <a:latin typeface="+mn-lt"/>
                          <a:ea typeface="+mn-ea"/>
                          <a:cs typeface="+mn-cs"/>
                        </a:rPr>
                        <a:t> Kandinsky’s use of </a:t>
                      </a:r>
                      <a:r>
                        <a:rPr lang="en-GB" sz="1400" b="1" i="0" u="none" strike="noStrike" kern="1200" dirty="0">
                          <a:solidFill>
                            <a:schemeClr val="dk1"/>
                          </a:solidFill>
                          <a:effectLst/>
                          <a:latin typeface="+mn-lt"/>
                          <a:ea typeface="+mn-ea"/>
                          <a:cs typeface="+mn-cs"/>
                        </a:rPr>
                        <a:t>shapes and colours to express feelings.</a:t>
                      </a:r>
                      <a:endParaRPr lang="en-GB" sz="1400" b="1" u="sng" dirty="0">
                        <a:solidFill>
                          <a:schemeClr val="tx1"/>
                        </a:solidFill>
                        <a:effectLst/>
                      </a:endParaRPr>
                    </a:p>
                    <a:p>
                      <a:pPr marL="0" marR="0">
                        <a:lnSpc>
                          <a:spcPct val="107000"/>
                        </a:lnSpc>
                        <a:spcBef>
                          <a:spcPts val="0"/>
                        </a:spcBef>
                        <a:spcAft>
                          <a:spcPts val="0"/>
                        </a:spcAft>
                      </a:pPr>
                      <a:r>
                        <a:rPr lang="en-GB"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hlinkClick r:id="rId11">
                            <a:extLst>
                              <a:ext uri="{A12FA001-AC4F-418D-AE19-62706E023703}">
                                <ahyp:hlinkClr xmlns:ahyp="http://schemas.microsoft.com/office/drawing/2018/hyperlinkcolor" val="tx"/>
                              </a:ext>
                            </a:extLst>
                          </a:hlinkClick>
                        </a:rPr>
                        <a:t>https://www.bbc.co.uk/bitesize/articles/zxr3trd</a:t>
                      </a:r>
                      <a:endParaRPr lang="en-GB" sz="1400" b="1"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endParaRPr>
                    </a:p>
                    <a:p>
                      <a:r>
                        <a:rPr lang="en-GB" sz="1400" b="0" i="0" u="none" strike="noStrike" kern="1200" dirty="0">
                          <a:solidFill>
                            <a:schemeClr val="dk1"/>
                          </a:solidFill>
                          <a:effectLst/>
                          <a:latin typeface="+mn-lt"/>
                          <a:ea typeface="+mn-ea"/>
                          <a:cs typeface="+mn-cs"/>
                        </a:rPr>
                        <a:t>In the style of Kandinsky, draw abstract art pictures that show a range of emotions and feelings:</a:t>
                      </a:r>
                    </a:p>
                    <a:p>
                      <a:r>
                        <a:rPr lang="en-GB" sz="1400" b="0" i="0" u="none" strike="noStrike" kern="1200" dirty="0">
                          <a:solidFill>
                            <a:schemeClr val="dk1"/>
                          </a:solidFill>
                          <a:effectLst/>
                          <a:latin typeface="+mn-lt"/>
                          <a:ea typeface="+mn-ea"/>
                          <a:cs typeface="+mn-cs"/>
                        </a:rPr>
                        <a:t>Happy</a:t>
                      </a:r>
                    </a:p>
                    <a:p>
                      <a:r>
                        <a:rPr lang="en-GB" sz="1400" b="0" i="0" u="none" strike="noStrike" kern="1200" dirty="0">
                          <a:solidFill>
                            <a:schemeClr val="dk1"/>
                          </a:solidFill>
                          <a:effectLst/>
                          <a:latin typeface="+mn-lt"/>
                          <a:ea typeface="+mn-ea"/>
                          <a:cs typeface="+mn-cs"/>
                        </a:rPr>
                        <a:t>Sad</a:t>
                      </a:r>
                    </a:p>
                    <a:p>
                      <a:r>
                        <a:rPr lang="en-GB" sz="1400" b="0" i="0" u="none" strike="noStrike" kern="1200" dirty="0">
                          <a:solidFill>
                            <a:schemeClr val="dk1"/>
                          </a:solidFill>
                          <a:effectLst/>
                          <a:latin typeface="+mn-lt"/>
                          <a:ea typeface="+mn-ea"/>
                          <a:cs typeface="+mn-cs"/>
                        </a:rPr>
                        <a:t>Excited</a:t>
                      </a:r>
                    </a:p>
                    <a:p>
                      <a:r>
                        <a:rPr lang="en-GB" sz="1400" b="0" i="0" u="none" strike="noStrike" kern="1200" dirty="0">
                          <a:solidFill>
                            <a:schemeClr val="dk1"/>
                          </a:solidFill>
                          <a:effectLst/>
                          <a:latin typeface="+mn-lt"/>
                          <a:ea typeface="+mn-ea"/>
                          <a:cs typeface="+mn-cs"/>
                        </a:rPr>
                        <a:t>Scared</a:t>
                      </a:r>
                    </a:p>
                    <a:p>
                      <a:r>
                        <a:rPr lang="en-GB" sz="1400" b="0" i="0" u="none" strike="noStrike" kern="1200" dirty="0">
                          <a:solidFill>
                            <a:schemeClr val="dk1"/>
                          </a:solidFill>
                          <a:effectLst/>
                          <a:latin typeface="+mn-lt"/>
                          <a:ea typeface="+mn-ea"/>
                          <a:cs typeface="+mn-cs"/>
                        </a:rPr>
                        <a:t>Tired</a:t>
                      </a:r>
                    </a:p>
                    <a:p>
                      <a:r>
                        <a:rPr lang="en-GB" sz="1400" b="0" i="0" u="none" strike="noStrike" kern="1200" dirty="0">
                          <a:solidFill>
                            <a:schemeClr val="dk1"/>
                          </a:solidFill>
                          <a:effectLst/>
                          <a:latin typeface="+mn-lt"/>
                          <a:ea typeface="+mn-ea"/>
                          <a:cs typeface="+mn-cs"/>
                        </a:rPr>
                        <a:t>With each one, think about which shapes and colours would work best for each one and how you relate to that emotion or feeling?</a:t>
                      </a:r>
                    </a:p>
                  </a:txBody>
                  <a:tcPr marL="35560" marR="35560" marT="0" marB="0">
                    <a:solidFill>
                      <a:srgbClr val="ED8FE6"/>
                    </a:solidFill>
                  </a:tcPr>
                </a:tc>
                <a:extLst>
                  <a:ext uri="{0D108BD9-81ED-4DB2-BD59-A6C34878D82A}">
                    <a16:rowId xmlns:a16="http://schemas.microsoft.com/office/drawing/2014/main" val="2586256823"/>
                  </a:ext>
                </a:extLst>
              </a:tr>
            </a:tbl>
          </a:graphicData>
        </a:graphic>
      </p:graphicFrame>
    </p:spTree>
    <p:extLst>
      <p:ext uri="{BB962C8B-B14F-4D97-AF65-F5344CB8AC3E}">
        <p14:creationId xmlns:p14="http://schemas.microsoft.com/office/powerpoint/2010/main" val="36866060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3345</TotalTime>
  <Words>544</Words>
  <Application>Microsoft Office PowerPoint</Application>
  <PresentationFormat>Widescreen</PresentationFormat>
  <Paragraphs>53</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Lisa Milner</dc:creator>
  <cp:lastModifiedBy>Lisa Milner</cp:lastModifiedBy>
  <cp:revision>25</cp:revision>
  <dcterms:created xsi:type="dcterms:W3CDTF">2020-04-24T13:08:34Z</dcterms:created>
  <dcterms:modified xsi:type="dcterms:W3CDTF">2020-06-11T16:21:52Z</dcterms:modified>
</cp:coreProperties>
</file>